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12" r:id="rId1"/>
  </p:sldMasterIdLst>
  <p:notesMasterIdLst>
    <p:notesMasterId r:id="rId36"/>
  </p:notesMasterIdLst>
  <p:handoutMasterIdLst>
    <p:handoutMasterId r:id="rId37"/>
  </p:handoutMasterIdLst>
  <p:sldIdLst>
    <p:sldId id="373" r:id="rId2"/>
    <p:sldId id="534" r:id="rId3"/>
    <p:sldId id="564" r:id="rId4"/>
    <p:sldId id="565" r:id="rId5"/>
    <p:sldId id="621" r:id="rId6"/>
    <p:sldId id="597" r:id="rId7"/>
    <p:sldId id="598" r:id="rId8"/>
    <p:sldId id="600" r:id="rId9"/>
    <p:sldId id="601" r:id="rId10"/>
    <p:sldId id="602" r:id="rId11"/>
    <p:sldId id="603" r:id="rId12"/>
    <p:sldId id="604" r:id="rId13"/>
    <p:sldId id="605" r:id="rId14"/>
    <p:sldId id="606" r:id="rId15"/>
    <p:sldId id="607" r:id="rId16"/>
    <p:sldId id="608" r:id="rId17"/>
    <p:sldId id="609" r:id="rId18"/>
    <p:sldId id="610" r:id="rId19"/>
    <p:sldId id="611" r:id="rId20"/>
    <p:sldId id="612" r:id="rId21"/>
    <p:sldId id="613" r:id="rId22"/>
    <p:sldId id="614" r:id="rId23"/>
    <p:sldId id="615" r:id="rId24"/>
    <p:sldId id="616" r:id="rId25"/>
    <p:sldId id="617" r:id="rId26"/>
    <p:sldId id="618" r:id="rId27"/>
    <p:sldId id="619" r:id="rId28"/>
    <p:sldId id="620" r:id="rId29"/>
    <p:sldId id="622" r:id="rId30"/>
    <p:sldId id="623" r:id="rId31"/>
    <p:sldId id="624" r:id="rId32"/>
    <p:sldId id="625" r:id="rId33"/>
    <p:sldId id="626" r:id="rId34"/>
    <p:sldId id="594" r:id="rId35"/>
  </p:sldIdLst>
  <p:sldSz cx="9144000" cy="6858000" type="letter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e Sweny" initials="SS" lastIdx="3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3471"/>
    <a:srgbClr val="F37321"/>
    <a:srgbClr val="F39B21"/>
    <a:srgbClr val="46A9CB"/>
    <a:srgbClr val="CB9028"/>
    <a:srgbClr val="89FFFF"/>
    <a:srgbClr val="4DBCCC"/>
    <a:srgbClr val="3997C1"/>
    <a:srgbClr val="808000"/>
    <a:srgbClr val="FF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3" autoAdjust="0"/>
    <p:restoredTop sz="50000" autoAdjust="0"/>
  </p:normalViewPr>
  <p:slideViewPr>
    <p:cSldViewPr snapToGrid="0" snapToObjects="1">
      <p:cViewPr varScale="1">
        <p:scale>
          <a:sx n="86" d="100"/>
          <a:sy n="86" d="100"/>
        </p:scale>
        <p:origin x="1291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477591-C6CE-FF4D-8DFB-35BB75626DB9}" type="datetimeFigureOut">
              <a:rPr lang="en-US" smtClean="0"/>
              <a:pPr/>
              <a:t>11/15/2022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6964DB-71FE-5E48-9147-60C1C9D2E3D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29350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945D84-EA20-3A4F-905F-3BE362504331}" type="datetimeFigureOut">
              <a:rPr lang="en-US" smtClean="0"/>
              <a:pPr/>
              <a:t>11/15/2022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DE1B12-82E0-D447-A22E-E780AE66C4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93229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282329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b="1" i="0" spc="-80" baseline="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1" i="0" cap="all" spc="120" baseline="0">
                <a:solidFill>
                  <a:srgbClr val="008000"/>
                </a:solidFill>
                <a:latin typeface="Helvetica Neue"/>
                <a:cs typeface="Helvetica Neue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dirty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9281" y="6370570"/>
            <a:ext cx="722087" cy="376860"/>
          </a:xfrm>
          <a:prstGeom prst="rect">
            <a:avLst/>
          </a:prstGeom>
        </p:spPr>
        <p:txBody>
          <a:bodyPr/>
          <a:lstStyle>
            <a:lvl1pPr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  <a:cs typeface="Helvetica Neue Light"/>
              </a:defRPr>
            </a:lvl1pPr>
          </a:lstStyle>
          <a:p>
            <a:r>
              <a:rPr lang="en-US" dirty="0"/>
              <a:t>Page 1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buClr>
                <a:srgbClr val="008000"/>
              </a:buClr>
              <a:defRPr sz="2400"/>
            </a:lvl2pPr>
            <a:lvl3pPr>
              <a:buClr>
                <a:srgbClr val="008000"/>
              </a:buClr>
              <a:defRPr sz="2000"/>
            </a:lvl3pPr>
            <a:lvl4pPr>
              <a:buClr>
                <a:srgbClr val="008000"/>
              </a:buClr>
              <a:defRPr sz="1800"/>
            </a:lvl4pPr>
            <a:lvl5pPr>
              <a:buClr>
                <a:srgbClr val="008000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buClr>
                <a:srgbClr val="008000"/>
              </a:buClr>
              <a:defRPr sz="2400"/>
            </a:lvl2pPr>
            <a:lvl3pPr>
              <a:buClr>
                <a:srgbClr val="008000"/>
              </a:buClr>
              <a:defRPr sz="2000"/>
            </a:lvl3pPr>
            <a:lvl4pPr>
              <a:buClr>
                <a:srgbClr val="008000"/>
              </a:buClr>
              <a:defRPr sz="1800"/>
            </a:lvl4pPr>
            <a:lvl5pPr>
              <a:buClr>
                <a:srgbClr val="008000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9281" y="6370570"/>
            <a:ext cx="722087" cy="376860"/>
          </a:xfrm>
          <a:prstGeom prst="rect">
            <a:avLst/>
          </a:prstGeom>
        </p:spPr>
        <p:txBody>
          <a:bodyPr/>
          <a:lstStyle>
            <a:lvl1pPr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  <a:cs typeface="Helvetica Neue Light"/>
              </a:defRPr>
            </a:lvl1pPr>
          </a:lstStyle>
          <a:p>
            <a:r>
              <a:rPr lang="en-US" dirty="0"/>
              <a:t>Page 1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-84344"/>
            <a:ext cx="6620933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7" name="Line 4"/>
          <p:cNvSpPr>
            <a:spLocks noChangeShapeType="1"/>
          </p:cNvSpPr>
          <p:nvPr userDrawn="1"/>
        </p:nvSpPr>
        <p:spPr bwMode="auto">
          <a:xfrm>
            <a:off x="496474" y="1181878"/>
            <a:ext cx="7723567" cy="0"/>
          </a:xfrm>
          <a:prstGeom prst="line">
            <a:avLst/>
          </a:prstGeom>
          <a:noFill/>
          <a:ln w="12700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39134" y="6319770"/>
            <a:ext cx="8103851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3200" y="6372860"/>
            <a:ext cx="1206500" cy="43434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6" r:id="rId3"/>
    <p:sldLayoutId id="2147483918" r:id="rId4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spc="-60" baseline="0">
          <a:solidFill>
            <a:schemeClr val="accent3">
              <a:lumMod val="50000"/>
            </a:schemeClr>
          </a:solidFill>
          <a:latin typeface="Helvetica Neue Ligh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0" i="0" kern="1200">
          <a:solidFill>
            <a:schemeClr val="tx1">
              <a:lumMod val="65000"/>
              <a:lumOff val="35000"/>
            </a:schemeClr>
          </a:solidFill>
          <a:latin typeface="Helvetica Neue Light"/>
          <a:ea typeface="+mn-ea"/>
          <a:cs typeface="Helvetica Neue Light"/>
        </a:defRPr>
      </a:lvl1pPr>
      <a:lvl2pPr marL="457200" indent="-182880" algn="l" defTabSz="914400" rtl="0" eaLnBrk="1" latinLnBrk="0" hangingPunct="1">
        <a:spcBef>
          <a:spcPct val="20000"/>
        </a:spcBef>
        <a:buClr>
          <a:srgbClr val="46A9CB"/>
        </a:buClr>
        <a:buFont typeface="Arial" pitchFamily="34" charset="0"/>
        <a:buChar char="•"/>
        <a:defRPr sz="2000" b="0" i="0" kern="1200">
          <a:solidFill>
            <a:schemeClr val="tx1">
              <a:lumMod val="65000"/>
              <a:lumOff val="35000"/>
            </a:schemeClr>
          </a:solidFill>
          <a:latin typeface="Helvetica Neue Light"/>
          <a:ea typeface="+mn-ea"/>
          <a:cs typeface="Helvetica Neue Light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46A9CB"/>
        </a:buClr>
        <a:buFont typeface="Arial" pitchFamily="34" charset="0"/>
        <a:buChar char="•"/>
        <a:defRPr sz="1800" b="0" i="0" kern="1200">
          <a:solidFill>
            <a:schemeClr val="tx1">
              <a:lumMod val="65000"/>
              <a:lumOff val="35000"/>
            </a:schemeClr>
          </a:solidFill>
          <a:latin typeface="Helvetica Neue Light"/>
          <a:ea typeface="+mn-ea"/>
          <a:cs typeface="Helvetica Neue Light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46A9CB"/>
        </a:buClr>
        <a:buFont typeface="Arial" pitchFamily="34" charset="0"/>
        <a:buChar char="•"/>
        <a:defRPr sz="1800" b="0" i="0" kern="1200">
          <a:solidFill>
            <a:schemeClr val="tx1">
              <a:lumMod val="65000"/>
              <a:lumOff val="35000"/>
            </a:schemeClr>
          </a:solidFill>
          <a:latin typeface="Helvetica Neue Light"/>
          <a:ea typeface="+mn-ea"/>
          <a:cs typeface="Helvetica Neue Light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46A9CB"/>
        </a:buClr>
        <a:buFont typeface="Arial" pitchFamily="34" charset="0"/>
        <a:buChar char="•"/>
        <a:defRPr sz="1800" b="0" i="0" kern="1200" baseline="0">
          <a:solidFill>
            <a:schemeClr val="tx1">
              <a:lumMod val="65000"/>
              <a:lumOff val="35000"/>
            </a:schemeClr>
          </a:solidFill>
          <a:latin typeface="Helvetica Neue Light"/>
          <a:ea typeface="+mn-ea"/>
          <a:cs typeface="Helvetica Neue Light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ncbi.nlm.nih.gov/pubmed/?term=Gundersen%20TD%5bAuthor%5d&amp;cauthor=true&amp;cauthor_uid=26283092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8.sv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ncbi.nlm.nih.gov/pubmed/26283092" TargetMode="External"/><Relationship Id="rId4" Type="http://schemas.openxmlformats.org/officeDocument/2006/relationships/hyperlink" Target="https://www.ncbi.nlm.nih.gov/pubmed/?term=Gundersen%20TD%5bAuthor%5d&amp;cauthor=true&amp;cauthor_uid=26283092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7B5C2AB8-3219-47DB-A080-73604D6695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552450" y="-1727289"/>
            <a:ext cx="9982738" cy="12414325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3444018" y="2986353"/>
            <a:ext cx="5575040" cy="1493520"/>
          </a:xfrm>
        </p:spPr>
        <p:txBody>
          <a:bodyPr>
            <a:noAutofit/>
          </a:bodyPr>
          <a:lstStyle/>
          <a:p>
            <a:pPr algn="r"/>
            <a:r>
              <a:rPr lang="en-US" sz="4000" cap="none" dirty="0">
                <a:latin typeface="Fira Sans" panose="020B0503050000020004" pitchFamily="34" charset="0"/>
              </a:rPr>
              <a:t>Fertility Optimization for Females and Males</a:t>
            </a:r>
            <a:endParaRPr lang="en-US" sz="2000" cap="none" dirty="0">
              <a:solidFill>
                <a:schemeClr val="tx1">
                  <a:lumMod val="50000"/>
                  <a:lumOff val="50000"/>
                </a:schemeClr>
              </a:solidFill>
              <a:latin typeface="Helvetica Neue UltraLight"/>
              <a:cs typeface="Helvetica Neue UltraLigh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40536" y="4404774"/>
            <a:ext cx="4379081" cy="282538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dirty="0">
                <a:solidFill>
                  <a:srgbClr val="0A3471"/>
                </a:solidFill>
                <a:latin typeface="Fira Sans" panose="020B0503050000020004" pitchFamily="34" charset="0"/>
                <a:cs typeface="Helvetica Neue"/>
              </a:rPr>
              <a:t>Presented By</a:t>
            </a:r>
            <a:br>
              <a:rPr lang="en-US" dirty="0">
                <a:solidFill>
                  <a:srgbClr val="0A3471"/>
                </a:solidFill>
                <a:latin typeface="Fira Sans" panose="020B0503050000020004" pitchFamily="34" charset="0"/>
                <a:cs typeface="Helvetica Neue"/>
              </a:rPr>
            </a:br>
            <a:r>
              <a:rPr lang="en-US" b="1" dirty="0">
                <a:solidFill>
                  <a:srgbClr val="0A3471"/>
                </a:solidFill>
                <a:latin typeface="Fira Sans" panose="020B0503050000020004" pitchFamily="34" charset="0"/>
                <a:cs typeface="Helvetica Neue"/>
              </a:rPr>
              <a:t>Dr Tori Hudson, ND</a:t>
            </a:r>
            <a:br>
              <a:rPr lang="en-US" b="1" dirty="0">
                <a:solidFill>
                  <a:srgbClr val="0A3471"/>
                </a:solidFill>
                <a:latin typeface="Fira Sans" panose="020B0503050000020004" pitchFamily="34" charset="0"/>
                <a:cs typeface="Helvetica Neue"/>
              </a:rPr>
            </a:br>
            <a:endParaRPr lang="en-US" b="1" dirty="0">
              <a:solidFill>
                <a:srgbClr val="0A3471"/>
              </a:solidFill>
              <a:latin typeface="Fira Sans" panose="020B0503050000020004" pitchFamily="34" charset="0"/>
              <a:cs typeface="Helvetica Neue"/>
            </a:endParaRPr>
          </a:p>
          <a:p>
            <a:pPr>
              <a:lnSpc>
                <a:spcPct val="80000"/>
              </a:lnSpc>
            </a:pPr>
            <a:r>
              <a:rPr lang="en-US" altLang="en-US" sz="1200" dirty="0">
                <a:solidFill>
                  <a:schemeClr val="tx1"/>
                </a:solidFill>
              </a:rPr>
              <a:t>Clinical Professor, NUNM/Bastyr U/SCNM/CCNM</a:t>
            </a:r>
          </a:p>
          <a:p>
            <a:pPr>
              <a:lnSpc>
                <a:spcPct val="80000"/>
              </a:lnSpc>
            </a:pPr>
            <a:r>
              <a:rPr lang="en-US" altLang="en-US" sz="1200" dirty="0">
                <a:solidFill>
                  <a:schemeClr val="tx1"/>
                </a:solidFill>
              </a:rPr>
              <a:t>Medical Director, A Woman’s Time</a:t>
            </a:r>
          </a:p>
          <a:p>
            <a:pPr>
              <a:lnSpc>
                <a:spcPct val="80000"/>
              </a:lnSpc>
            </a:pPr>
            <a:r>
              <a:rPr lang="en-US" altLang="en-US" sz="1200" dirty="0">
                <a:solidFill>
                  <a:schemeClr val="tx1"/>
                </a:solidFill>
              </a:rPr>
              <a:t>Program Director, Institute of Women’s Health and Integrative Medicine</a:t>
            </a:r>
          </a:p>
          <a:p>
            <a:pPr>
              <a:lnSpc>
                <a:spcPct val="80000"/>
              </a:lnSpc>
            </a:pPr>
            <a:r>
              <a:rPr lang="en-US" altLang="en-US" sz="1200" dirty="0">
                <a:solidFill>
                  <a:schemeClr val="tx1"/>
                </a:solidFill>
              </a:rPr>
              <a:t>Education/Research Director, Vitanica</a:t>
            </a:r>
          </a:p>
          <a:p>
            <a:pPr>
              <a:lnSpc>
                <a:spcPct val="80000"/>
              </a:lnSpc>
            </a:pPr>
            <a:r>
              <a:rPr lang="en-US" altLang="en-US" sz="1200" dirty="0">
                <a:solidFill>
                  <a:schemeClr val="tx1"/>
                </a:solidFill>
              </a:rPr>
              <a:t>Faculty: AIHM</a:t>
            </a:r>
          </a:p>
          <a:p>
            <a:pPr algn="r" eaLnBrk="1" hangingPunct="1"/>
            <a:endParaRPr lang="en-US" b="1" dirty="0">
              <a:solidFill>
                <a:srgbClr val="0A3471"/>
              </a:solidFill>
              <a:latin typeface="Fira Sans" panose="020B0503050000020004" pitchFamily="34" charset="0"/>
              <a:cs typeface="Helvetica Neue"/>
            </a:endParaRPr>
          </a:p>
          <a:p>
            <a:pPr algn="r" eaLnBrk="1" hangingPunct="1"/>
            <a:endParaRPr lang="en-US" b="1" dirty="0">
              <a:solidFill>
                <a:srgbClr val="0A3471"/>
              </a:solidFill>
              <a:latin typeface="Fira Sans" panose="020B0503050000020004" pitchFamily="34" charset="0"/>
              <a:cs typeface="Helvetica Neue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88D546D4-0295-4EAB-BBE4-B494B90162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33999" y="879550"/>
            <a:ext cx="3095625" cy="134302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4B4C24F-06ED-401A-90D9-E62F4778FCB5}"/>
              </a:ext>
            </a:extLst>
          </p:cNvPr>
          <p:cNvSpPr txBox="1"/>
          <p:nvPr/>
        </p:nvSpPr>
        <p:spPr>
          <a:xfrm>
            <a:off x="4244340" y="2406110"/>
            <a:ext cx="42614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1400" dirty="0">
                <a:solidFill>
                  <a:srgbClr val="0A3471"/>
                </a:solidFill>
                <a:latin typeface="Fira Sans" panose="020B0503050000020004" pitchFamily="34" charset="0"/>
              </a:rPr>
              <a:t>Paving the Path to Optimal Health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42925" y="1368226"/>
            <a:ext cx="8058150" cy="437356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Benefits of coenzyme Q10: </a:t>
            </a:r>
          </a:p>
          <a:p>
            <a:pPr lvl="1">
              <a:buSzPct val="60000"/>
            </a:pPr>
            <a:r>
              <a:rPr lang="en-US" dirty="0"/>
              <a:t>Antioxidant that scavenges free radicals</a:t>
            </a:r>
          </a:p>
          <a:p>
            <a:pPr lvl="1">
              <a:buSzPct val="60000"/>
            </a:pPr>
            <a:r>
              <a:rPr lang="en-US" dirty="0"/>
              <a:t>Prevents oxidation of lipids and proteins in cells</a:t>
            </a:r>
          </a:p>
          <a:p>
            <a:pPr lvl="1">
              <a:buSzPct val="60000"/>
            </a:pPr>
            <a:r>
              <a:rPr lang="en-US" dirty="0"/>
              <a:t>Supporting cellular energy production</a:t>
            </a:r>
          </a:p>
          <a:p>
            <a:pPr marL="274320" lvl="1" indent="0">
              <a:buNone/>
            </a:pPr>
            <a:endParaRPr lang="en-US" dirty="0"/>
          </a:p>
          <a:p>
            <a:pPr marL="342900" indent="-34290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dirty="0"/>
              <a:t>Trial of 40 women diagnosed with PCOS </a:t>
            </a:r>
          </a:p>
          <a:p>
            <a:pPr marL="342900" indent="-34290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dirty="0"/>
              <a:t>100 mg per day of CoQ10 for 12 week </a:t>
            </a:r>
          </a:p>
          <a:p>
            <a:pPr marL="342900" indent="-34290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dirty="0"/>
              <a:t>Improved gene expression related to insulin, lipid metabolism and inflammation. (</a:t>
            </a:r>
            <a:r>
              <a:rPr lang="en-US" dirty="0" err="1"/>
              <a:t>Rahmani</a:t>
            </a:r>
            <a:r>
              <a:rPr lang="en-US" dirty="0"/>
              <a:t> E et al, 2017)</a:t>
            </a:r>
          </a:p>
          <a:p>
            <a:pPr marL="342900" indent="-34290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dirty="0"/>
              <a:t>60 mg/day of CoQ10- 51 patients for 82 ovulation cycles</a:t>
            </a:r>
          </a:p>
          <a:p>
            <a:pPr marL="342900" indent="-34290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dirty="0"/>
              <a:t>CoQ10 worked synergistically with clomiphene citrate in improving ovulation and clinical pregnancy rates, as opposed to clomiphene citrate alone.(</a:t>
            </a:r>
            <a:r>
              <a:rPr lang="en-US" dirty="0" err="1"/>
              <a:t>Refaeey</a:t>
            </a:r>
            <a:r>
              <a:rPr lang="en-US" dirty="0"/>
              <a:t> A et al, 2014)</a:t>
            </a:r>
          </a:p>
          <a:p>
            <a:pPr marL="342900" indent="-34290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CA" dirty="0"/>
              <a:t>Women diagnosed with poor ovarian response (under age 35) given 200mg </a:t>
            </a:r>
            <a:r>
              <a:rPr lang="en-CA" dirty="0" err="1"/>
              <a:t>tid</a:t>
            </a:r>
            <a:r>
              <a:rPr lang="en-CA" dirty="0"/>
              <a:t> for 60 days before IVF saw more embryos survive to day 3 (8% in treatment group had no day embryos and 22% in placebo group) (Xu et al 2018)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0C079082-1DBA-455B-9D33-5E8FEB3A57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741789"/>
            <a:ext cx="9144000" cy="11162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AAD4CD6-15C1-4675-906D-10832E5C6040}"/>
              </a:ext>
            </a:extLst>
          </p:cNvPr>
          <p:cNvSpPr txBox="1"/>
          <p:nvPr/>
        </p:nvSpPr>
        <p:spPr>
          <a:xfrm>
            <a:off x="665826" y="286787"/>
            <a:ext cx="49004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A3471"/>
                </a:solidFill>
                <a:latin typeface="Fira Sans" panose="020B0503050000020004" pitchFamily="34" charset="0"/>
              </a:rPr>
              <a:t> CoQ10</a:t>
            </a:r>
            <a:endParaRPr lang="en-CA" sz="4400" dirty="0"/>
          </a:p>
        </p:txBody>
      </p:sp>
      <p:pic>
        <p:nvPicPr>
          <p:cNvPr id="4" name="Picture 3" descr="A picture containing text, skin cream&#10;&#10;Description automatically generated">
            <a:extLst>
              <a:ext uri="{FF2B5EF4-FFF2-40B4-BE49-F238E27FC236}">
                <a16:creationId xmlns:a16="http://schemas.microsoft.com/office/drawing/2014/main" id="{BDBA63CC-9B6E-0646-F9BF-C0D0B318D48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689" y="381002"/>
            <a:ext cx="1507940" cy="2818948"/>
          </a:xfrm>
          <a:prstGeom prst="rect">
            <a:avLst/>
          </a:prstGeom>
        </p:spPr>
      </p:pic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55DDFCBD-7A36-C647-1DBF-49121D2EB98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277" y="381002"/>
            <a:ext cx="1507940" cy="2818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7416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42925" y="1368226"/>
            <a:ext cx="8058150" cy="4373563"/>
          </a:xfrm>
        </p:spPr>
        <p:txBody>
          <a:bodyPr>
            <a:normAutofit/>
          </a:bodyPr>
          <a:lstStyle/>
          <a:p>
            <a:r>
              <a:rPr lang="en-US" dirty="0"/>
              <a:t>Benefits of Acetyl-L-carnitine</a:t>
            </a:r>
          </a:p>
          <a:p>
            <a:pPr lvl="1"/>
            <a:r>
              <a:rPr lang="en-US" dirty="0"/>
              <a:t>Known antioxidant-protective effects on growing</a:t>
            </a:r>
            <a:br>
              <a:rPr lang="en-US" dirty="0"/>
            </a:br>
            <a:r>
              <a:rPr lang="en-US" dirty="0"/>
              <a:t>embryos (</a:t>
            </a:r>
            <a:r>
              <a:rPr lang="en-US" dirty="0" err="1"/>
              <a:t>Gulcin</a:t>
            </a:r>
            <a:r>
              <a:rPr lang="en-US" dirty="0"/>
              <a:t> 2006)</a:t>
            </a:r>
          </a:p>
          <a:p>
            <a:pPr lvl="1"/>
            <a:r>
              <a:rPr lang="en-US" dirty="0"/>
              <a:t>Transports long-chain fatty acids across the inner mitochondrial membrane</a:t>
            </a:r>
          </a:p>
          <a:p>
            <a:pPr lvl="1"/>
            <a:r>
              <a:rPr lang="en-US" dirty="0"/>
              <a:t>Reverses the age associated decline of mitochondrial membrane potential and improves mitochondrial abnormalities (Ames and Liu, 2004; </a:t>
            </a:r>
            <a:r>
              <a:rPr lang="en-CA" dirty="0" err="1"/>
              <a:t>Kathirvel</a:t>
            </a:r>
            <a:r>
              <a:rPr lang="en-CA" dirty="0"/>
              <a:t> E et al, 2013)</a:t>
            </a:r>
          </a:p>
          <a:p>
            <a:pPr lvl="1"/>
            <a:r>
              <a:rPr lang="en-US" dirty="0"/>
              <a:t>Added to embryo cultures challenged by oxidative stress,</a:t>
            </a:r>
          </a:p>
          <a:p>
            <a:pPr lvl="2">
              <a:buSzPct val="60000"/>
            </a:pPr>
            <a:r>
              <a:rPr lang="en-US" dirty="0"/>
              <a:t>reduced DNA damage</a:t>
            </a:r>
          </a:p>
          <a:p>
            <a:pPr lvl="2">
              <a:buSzPct val="60000"/>
            </a:pPr>
            <a:r>
              <a:rPr lang="en-US" dirty="0"/>
              <a:t>improvement in chromosomal structure and development of blastocysts (</a:t>
            </a:r>
            <a:r>
              <a:rPr lang="en-US" dirty="0" err="1"/>
              <a:t>Abdelrazik</a:t>
            </a:r>
            <a:r>
              <a:rPr lang="en-US" dirty="0"/>
              <a:t> H et al, 2009) 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0C079082-1DBA-455B-9D33-5E8FEB3A57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741789"/>
            <a:ext cx="9144000" cy="11162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AAD4CD6-15C1-4675-906D-10832E5C6040}"/>
              </a:ext>
            </a:extLst>
          </p:cNvPr>
          <p:cNvSpPr txBox="1"/>
          <p:nvPr/>
        </p:nvSpPr>
        <p:spPr>
          <a:xfrm>
            <a:off x="1" y="381001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A3471"/>
                </a:solidFill>
                <a:latin typeface="Fira Sans" panose="020B0503050000020004" pitchFamily="34" charset="0"/>
              </a:rPr>
              <a:t>Acetyl-</a:t>
            </a:r>
            <a:r>
              <a:rPr lang="en-US" sz="4400" b="1" cap="small" dirty="0">
                <a:solidFill>
                  <a:srgbClr val="0A3471"/>
                </a:solidFill>
                <a:latin typeface="Fira Sans" panose="020B0503050000020004" pitchFamily="34" charset="0"/>
              </a:rPr>
              <a:t>l</a:t>
            </a:r>
            <a:r>
              <a:rPr lang="en-US" sz="4400" b="1" dirty="0">
                <a:solidFill>
                  <a:srgbClr val="0A3471"/>
                </a:solidFill>
                <a:latin typeface="Fira Sans" panose="020B0503050000020004" pitchFamily="34" charset="0"/>
              </a:rPr>
              <a:t>-Carnitine</a:t>
            </a:r>
            <a:endParaRPr lang="en-CA" sz="4400" dirty="0"/>
          </a:p>
        </p:txBody>
      </p:sp>
      <p:pic>
        <p:nvPicPr>
          <p:cNvPr id="4" name="Picture 3" descr="A picture containing text, skin cream&#10;&#10;Description automatically generated">
            <a:extLst>
              <a:ext uri="{FF2B5EF4-FFF2-40B4-BE49-F238E27FC236}">
                <a16:creationId xmlns:a16="http://schemas.microsoft.com/office/drawing/2014/main" id="{09EA9EEC-D0CD-C423-8DC4-EE26BA56C00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6940" y="236354"/>
            <a:ext cx="1210945" cy="2263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4786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42925" y="1368226"/>
            <a:ext cx="8058150" cy="4373563"/>
          </a:xfrm>
        </p:spPr>
        <p:txBody>
          <a:bodyPr>
            <a:normAutofit lnSpcReduction="10000"/>
          </a:bodyPr>
          <a:lstStyle/>
          <a:p>
            <a:pPr marL="342900" indent="-34290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dirty="0"/>
              <a:t>A study of 27 non-obese PCOS women found significantly low levels of L-carnitine and sex hormone binding globulin (SHBG) in PCOS patients compared to healthy women</a:t>
            </a:r>
          </a:p>
          <a:p>
            <a:pPr marL="342900" indent="-34290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dirty="0"/>
              <a:t>Low levels of L-carnitine were associated with hyperandrogenism and insulin resistance in PCOS patients (</a:t>
            </a:r>
            <a:r>
              <a:rPr lang="en-US" dirty="0" err="1"/>
              <a:t>Fenkci</a:t>
            </a:r>
            <a:r>
              <a:rPr lang="en-US" dirty="0"/>
              <a:t> et al, 2008) </a:t>
            </a:r>
          </a:p>
          <a:p>
            <a:pPr marL="342900" indent="-34290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dirty="0"/>
              <a:t>RCT, 85 clomiphene-resistant PCOS patients got 3 g of L-carnitine in addition to 250 mg clomiphene citrate showed improved:</a:t>
            </a:r>
          </a:p>
          <a:p>
            <a:pPr lvl="2">
              <a:buClr>
                <a:srgbClr val="00B0F0"/>
              </a:buClr>
              <a:buSzPct val="60000"/>
            </a:pPr>
            <a:r>
              <a:rPr lang="en-US" dirty="0"/>
              <a:t>ovulation </a:t>
            </a:r>
          </a:p>
          <a:p>
            <a:pPr lvl="2">
              <a:buClr>
                <a:srgbClr val="00B0F0"/>
              </a:buClr>
              <a:buSzPct val="60000"/>
            </a:pPr>
            <a:r>
              <a:rPr lang="en-US" dirty="0"/>
              <a:t>pregnancy rates</a:t>
            </a:r>
          </a:p>
          <a:p>
            <a:pPr lvl="2">
              <a:buClr>
                <a:srgbClr val="00B0F0"/>
              </a:buClr>
              <a:buSzPct val="60000"/>
            </a:pPr>
            <a:r>
              <a:rPr lang="en-US" dirty="0"/>
              <a:t>body mass index </a:t>
            </a:r>
          </a:p>
          <a:p>
            <a:pPr lvl="2">
              <a:buClr>
                <a:srgbClr val="00B0F0"/>
              </a:buClr>
              <a:buSzPct val="60000"/>
            </a:pPr>
            <a:r>
              <a:rPr lang="en-US" dirty="0"/>
              <a:t>lipid profile </a:t>
            </a:r>
          </a:p>
          <a:p>
            <a:pPr marL="342900" indent="-34290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dirty="0"/>
              <a:t>Compared to their counterparts who received only clomiphene citrate (Ismail et al, 2014)     </a:t>
            </a:r>
            <a:endParaRPr lang="en-CA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0C079082-1DBA-455B-9D33-5E8FEB3A57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741789"/>
            <a:ext cx="9144000" cy="11162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AAD4CD6-15C1-4675-906D-10832E5C6040}"/>
              </a:ext>
            </a:extLst>
          </p:cNvPr>
          <p:cNvSpPr txBox="1"/>
          <p:nvPr/>
        </p:nvSpPr>
        <p:spPr>
          <a:xfrm>
            <a:off x="1" y="381001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A3471"/>
                </a:solidFill>
                <a:latin typeface="Fira Sans" panose="020B0503050000020004" pitchFamily="34" charset="0"/>
              </a:rPr>
              <a:t>Acetyl-</a:t>
            </a:r>
            <a:r>
              <a:rPr lang="en-US" sz="4400" b="1" cap="small" dirty="0">
                <a:solidFill>
                  <a:srgbClr val="0A3471"/>
                </a:solidFill>
                <a:latin typeface="Fira Sans" panose="020B0503050000020004" pitchFamily="34" charset="0"/>
              </a:rPr>
              <a:t>l</a:t>
            </a:r>
            <a:r>
              <a:rPr lang="en-US" sz="4400" b="1" dirty="0">
                <a:solidFill>
                  <a:srgbClr val="0A3471"/>
                </a:solidFill>
                <a:latin typeface="Fira Sans" panose="020B0503050000020004" pitchFamily="34" charset="0"/>
              </a:rPr>
              <a:t>-carnitine and PCOS</a:t>
            </a:r>
            <a:endParaRPr lang="en-CA" sz="4400" dirty="0"/>
          </a:p>
        </p:txBody>
      </p:sp>
    </p:spTree>
    <p:extLst>
      <p:ext uri="{BB962C8B-B14F-4D97-AF65-F5344CB8AC3E}">
        <p14:creationId xmlns:p14="http://schemas.microsoft.com/office/powerpoint/2010/main" val="36792565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74095" y="1242218"/>
            <a:ext cx="6257370" cy="4373563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In the ovary inositol: </a:t>
            </a:r>
          </a:p>
          <a:p>
            <a:pPr lvl="2">
              <a:buClr>
                <a:srgbClr val="00B0F0"/>
              </a:buClr>
              <a:buSzPct val="60000"/>
            </a:pPr>
            <a:r>
              <a:rPr lang="en-US" sz="1400" dirty="0"/>
              <a:t>Aids glucose uptake in cells- energy status</a:t>
            </a:r>
          </a:p>
          <a:p>
            <a:pPr lvl="2">
              <a:buClr>
                <a:srgbClr val="00B0F0"/>
              </a:buClr>
              <a:buSzPct val="60000"/>
            </a:pPr>
            <a:r>
              <a:rPr lang="en-US" sz="1400" dirty="0"/>
              <a:t>Improves FSH signaling which allows for better germ cell maturation (</a:t>
            </a:r>
            <a:r>
              <a:rPr lang="en-CA" sz="1400" dirty="0" err="1"/>
              <a:t>Facchine</a:t>
            </a:r>
            <a:r>
              <a:rPr lang="en-CA" sz="1400" dirty="0"/>
              <a:t> F et al, 2015)</a:t>
            </a:r>
          </a:p>
          <a:p>
            <a:pPr marL="285750" indent="-28575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In PCOS:</a:t>
            </a:r>
          </a:p>
          <a:p>
            <a:pPr lvl="2">
              <a:buClr>
                <a:srgbClr val="00B0F0"/>
              </a:buClr>
              <a:buSzPct val="60000"/>
            </a:pPr>
            <a:r>
              <a:rPr lang="en-US" sz="1400" dirty="0"/>
              <a:t>Restores regular ovulation &amp; ovarian function (LH, FSH, E2)</a:t>
            </a:r>
          </a:p>
          <a:p>
            <a:pPr lvl="2">
              <a:buClr>
                <a:srgbClr val="00B0F0"/>
              </a:buClr>
              <a:buSzPct val="60000"/>
            </a:pPr>
            <a:r>
              <a:rPr lang="en-US" sz="1400" dirty="0"/>
              <a:t>Decreases serum testosterone</a:t>
            </a:r>
          </a:p>
          <a:p>
            <a:pPr lvl="2">
              <a:buClr>
                <a:srgbClr val="00B0F0"/>
              </a:buClr>
              <a:buSzPct val="60000"/>
            </a:pPr>
            <a:r>
              <a:rPr lang="en-US" sz="1400" dirty="0"/>
              <a:t>Improves insulin sensitivity </a:t>
            </a:r>
          </a:p>
          <a:p>
            <a:pPr lvl="2">
              <a:buClr>
                <a:srgbClr val="00B0F0"/>
              </a:buClr>
              <a:buSzPct val="60000"/>
            </a:pPr>
            <a:r>
              <a:rPr lang="en-US" sz="1400" dirty="0"/>
              <a:t>Decreases risk of OHSS</a:t>
            </a:r>
          </a:p>
          <a:p>
            <a:pPr marL="285750" indent="-28575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Improved oocyte quality was observed in 175 IVF participants with PCOS who were supplemented 4 g per day of myo-inositol from day 1 of cycle to 14 days after embryo transfer.</a:t>
            </a:r>
          </a:p>
          <a:p>
            <a:pPr marL="285750" indent="-28575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Pregnancy rates in myo-inositol and myo-inositol with melatonin supplemented groups were 36.7% and 41.4% respectively, compared to the controls without myo-inositol where pregnancy rate was 31% (</a:t>
            </a:r>
            <a:r>
              <a:rPr lang="en-US" sz="1600" dirty="0" err="1"/>
              <a:t>Pacchiarotti</a:t>
            </a:r>
            <a:r>
              <a:rPr lang="en-US" sz="1600" dirty="0"/>
              <a:t> et al, 2016)   </a:t>
            </a:r>
          </a:p>
          <a:p>
            <a:pPr marL="285750" indent="-28575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12 weeks with 2 g per day of myo-inositol in 50 overweight PCOS patients reduced hyperinsulinemia, improved insulin sensitivity and restored balance in the levels of luteinizing hormone, prolactin, and testosterone (</a:t>
            </a:r>
            <a:r>
              <a:rPr lang="en-US" sz="1600" dirty="0" err="1"/>
              <a:t>Artini</a:t>
            </a:r>
            <a:r>
              <a:rPr lang="en-US" sz="1600" dirty="0"/>
              <a:t> PG et al, 2013) </a:t>
            </a:r>
            <a:endParaRPr lang="en-CA" sz="1600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0C079082-1DBA-455B-9D33-5E8FEB3A57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741789"/>
            <a:ext cx="9144000" cy="11162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AAD4CD6-15C1-4675-906D-10832E5C6040}"/>
              </a:ext>
            </a:extLst>
          </p:cNvPr>
          <p:cNvSpPr txBox="1"/>
          <p:nvPr/>
        </p:nvSpPr>
        <p:spPr>
          <a:xfrm>
            <a:off x="1" y="381001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A3471"/>
                </a:solidFill>
                <a:latin typeface="Fira Sans" panose="020B0503050000020004" pitchFamily="34" charset="0"/>
              </a:rPr>
              <a:t>Myo-Inositol</a:t>
            </a:r>
            <a:endParaRPr lang="en-CA" sz="4400" dirty="0"/>
          </a:p>
        </p:txBody>
      </p:sp>
      <p:pic>
        <p:nvPicPr>
          <p:cNvPr id="4" name="Picture 3" descr="A picture containing text, toiletry, skin cream&#10;&#10;Description automatically generated">
            <a:extLst>
              <a:ext uri="{FF2B5EF4-FFF2-40B4-BE49-F238E27FC236}">
                <a16:creationId xmlns:a16="http://schemas.microsoft.com/office/drawing/2014/main" id="{2B20A169-2E6E-55E1-199F-40B77AC0085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4670" y="1586429"/>
            <a:ext cx="2195235" cy="3398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1522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42925" y="1368226"/>
            <a:ext cx="8058150" cy="4373563"/>
          </a:xfrm>
        </p:spPr>
        <p:txBody>
          <a:bodyPr>
            <a:normAutofit/>
          </a:bodyPr>
          <a:lstStyle/>
          <a:p>
            <a:pPr marL="342900" indent="-34290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CA" dirty="0"/>
              <a:t>Research in non-PCOS patients:</a:t>
            </a:r>
          </a:p>
          <a:p>
            <a:pPr lvl="1">
              <a:buSzPct val="60000"/>
            </a:pPr>
            <a:r>
              <a:rPr lang="en-CA" dirty="0"/>
              <a:t>Concentration of myo-inositol in follicle correlates with improved oocyte quality (Chiu et al, 2002)</a:t>
            </a:r>
          </a:p>
          <a:p>
            <a:pPr lvl="1">
              <a:buSzPct val="60000"/>
            </a:pPr>
            <a:r>
              <a:rPr lang="en-CA" dirty="0"/>
              <a:t>Plays an important role in oocyte maturation</a:t>
            </a:r>
          </a:p>
          <a:p>
            <a:pPr lvl="1">
              <a:buSzPct val="60000"/>
            </a:pPr>
            <a:r>
              <a:rPr lang="en-CA" dirty="0"/>
              <a:t>May play a role in implantation</a:t>
            </a:r>
          </a:p>
          <a:p>
            <a:pPr lvl="1">
              <a:buSzPct val="60000"/>
            </a:pPr>
            <a:r>
              <a:rPr lang="en-CA" dirty="0"/>
              <a:t>Reduces the amount of gonadotropins medications required to stimulate the ovaries (during IVF) – leads to higher pregnancy rates (Pal et al, 2008)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0C079082-1DBA-455B-9D33-5E8FEB3A57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741789"/>
            <a:ext cx="9144000" cy="11162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AAD4CD6-15C1-4675-906D-10832E5C6040}"/>
              </a:ext>
            </a:extLst>
          </p:cNvPr>
          <p:cNvSpPr txBox="1"/>
          <p:nvPr/>
        </p:nvSpPr>
        <p:spPr>
          <a:xfrm>
            <a:off x="1" y="381001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A3471"/>
                </a:solidFill>
                <a:latin typeface="Fira Sans" panose="020B0503050000020004" pitchFamily="34" charset="0"/>
              </a:rPr>
              <a:t>Myo-inositol and Oocyte Quality</a:t>
            </a:r>
            <a:endParaRPr lang="en-CA" sz="4400" dirty="0"/>
          </a:p>
        </p:txBody>
      </p:sp>
    </p:spTree>
    <p:extLst>
      <p:ext uri="{BB962C8B-B14F-4D97-AF65-F5344CB8AC3E}">
        <p14:creationId xmlns:p14="http://schemas.microsoft.com/office/powerpoint/2010/main" val="28892198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42925" y="1368226"/>
            <a:ext cx="5215324" cy="4373563"/>
          </a:xfrm>
        </p:spPr>
        <p:txBody>
          <a:bodyPr>
            <a:normAutofit/>
          </a:bodyPr>
          <a:lstStyle/>
          <a:p>
            <a:pPr lvl="1"/>
            <a:r>
              <a:rPr lang="en-CA" dirty="0"/>
              <a:t>Lipid soluble antioxidant</a:t>
            </a:r>
          </a:p>
          <a:p>
            <a:pPr lvl="1"/>
            <a:r>
              <a:rPr lang="en-CA" dirty="0"/>
              <a:t>Improves glucose uptake via AMPK - likely how it helps endocrine and metabolic disorders</a:t>
            </a:r>
          </a:p>
          <a:p>
            <a:pPr lvl="1"/>
            <a:r>
              <a:rPr lang="en-US" dirty="0"/>
              <a:t>400 mg ALA over 12 weeks in patients with PCOS and obesity found improvement in metabolic parameters such as body mass index and insulin (</a:t>
            </a:r>
            <a:r>
              <a:rPr lang="en-US" dirty="0" err="1"/>
              <a:t>Genazzani</a:t>
            </a:r>
            <a:r>
              <a:rPr lang="en-US" dirty="0"/>
              <a:t> et al, 2017) </a:t>
            </a:r>
          </a:p>
          <a:p>
            <a:pPr lvl="1"/>
            <a:r>
              <a:rPr lang="en-US" dirty="0"/>
              <a:t>ALA in conjunction with myo-inositol in 36 obese PCOS patients improved metabolic parameters and oocyte quality after 3 months (Rago et al, 2015)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0C079082-1DBA-455B-9D33-5E8FEB3A57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741789"/>
            <a:ext cx="9144000" cy="11162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AAD4CD6-15C1-4675-906D-10832E5C6040}"/>
              </a:ext>
            </a:extLst>
          </p:cNvPr>
          <p:cNvSpPr txBox="1"/>
          <p:nvPr/>
        </p:nvSpPr>
        <p:spPr>
          <a:xfrm>
            <a:off x="1" y="381001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A3471"/>
                </a:solidFill>
                <a:latin typeface="Fira Sans" panose="020B0503050000020004" pitchFamily="34" charset="0"/>
              </a:rPr>
              <a:t>R-alpha lipoic acid (R-ALA)</a:t>
            </a:r>
            <a:endParaRPr lang="en-CA" sz="4400" dirty="0"/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D02CCDFB-3F33-2006-5CD1-BD661BF9054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358" y="1491957"/>
            <a:ext cx="2090676" cy="3908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478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0C079082-1DBA-455B-9D33-5E8FEB3A57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741789"/>
            <a:ext cx="9144000" cy="11162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AAD4CD6-15C1-4675-906D-10832E5C6040}"/>
              </a:ext>
            </a:extLst>
          </p:cNvPr>
          <p:cNvSpPr txBox="1"/>
          <p:nvPr/>
        </p:nvSpPr>
        <p:spPr>
          <a:xfrm>
            <a:off x="1" y="381001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A3471"/>
                </a:solidFill>
                <a:latin typeface="Fira Sans" panose="020B0503050000020004" pitchFamily="34" charset="0"/>
              </a:rPr>
              <a:t>Vitamin E (mixed tocopherols)</a:t>
            </a:r>
            <a:endParaRPr lang="en-CA" sz="4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D57FFA-BCF4-4705-AB7D-2553D6241F67}"/>
              </a:ext>
            </a:extLst>
          </p:cNvPr>
          <p:cNvSpPr txBox="1"/>
          <p:nvPr/>
        </p:nvSpPr>
        <p:spPr>
          <a:xfrm>
            <a:off x="896526" y="1440886"/>
            <a:ext cx="788360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4290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Arial" panose="020B0604020202020204" pitchFamily="34" charset="0"/>
              </a:rPr>
              <a:t>Fat soluble antioxidant</a:t>
            </a:r>
          </a:p>
          <a:p>
            <a:pPr indent="-34290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Arial" panose="020B0604020202020204" pitchFamily="34" charset="0"/>
              </a:rPr>
              <a:t>Vit E for women &gt;35 years of age</a:t>
            </a:r>
          </a:p>
          <a:p>
            <a:pPr lvl="2" indent="-342900">
              <a:buClr>
                <a:srgbClr val="00B0F0"/>
              </a:buClr>
              <a:buSzPct val="60000"/>
              <a:buFont typeface="Arial" panose="020B0604020202020204" pitchFamily="34" charset="0"/>
              <a:buChar char="•"/>
            </a:pPr>
            <a:r>
              <a:rPr lang="en-US" alt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Arial" panose="020B0604020202020204" pitchFamily="34" charset="0"/>
              </a:rPr>
              <a:t>improvement in the time to pregnancy for infertile couples over a range of doses (average of 37mg per day) from the time to conception up to live birth (Rudder et al, 2014) </a:t>
            </a:r>
          </a:p>
          <a:p>
            <a:pPr indent="-34290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Arial" panose="020B0604020202020204" pitchFamily="34" charset="0"/>
              </a:rPr>
              <a:t>Vitamin E has been associated with the number and size of eggs increasing with higher antioxidant supplementation in animal models (Barium Oz et al, 2016)    </a:t>
            </a:r>
          </a:p>
          <a:p>
            <a:pPr indent="-34290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Arial" panose="020B0604020202020204" pitchFamily="34" charset="0"/>
              </a:rPr>
              <a:t>Vitamin E has also been shown to improve thin endometrium and high radial artery-resistance index of </a:t>
            </a:r>
            <a:r>
              <a:rPr lang="en-US" alt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Arial" panose="020B0604020202020204" pitchFamily="34" charset="0"/>
              </a:rPr>
              <a:t>uRA</a:t>
            </a:r>
            <a:r>
              <a:rPr lang="en-US" alt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Arial" panose="020B0604020202020204" pitchFamily="34" charset="0"/>
              </a:rPr>
              <a:t> at 600mg/day (Takasaki et al, 2014)</a:t>
            </a:r>
          </a:p>
        </p:txBody>
      </p:sp>
    </p:spTree>
    <p:extLst>
      <p:ext uri="{BB962C8B-B14F-4D97-AF65-F5344CB8AC3E}">
        <p14:creationId xmlns:p14="http://schemas.microsoft.com/office/powerpoint/2010/main" val="7605700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0C079082-1DBA-455B-9D33-5E8FEB3A57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741789"/>
            <a:ext cx="9144000" cy="11162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AAD4CD6-15C1-4675-906D-10832E5C6040}"/>
              </a:ext>
            </a:extLst>
          </p:cNvPr>
          <p:cNvSpPr txBox="1"/>
          <p:nvPr/>
        </p:nvSpPr>
        <p:spPr>
          <a:xfrm>
            <a:off x="1" y="381001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A3471"/>
                </a:solidFill>
                <a:latin typeface="Fira Sans" panose="020B0503050000020004" pitchFamily="34" charset="0"/>
              </a:rPr>
              <a:t>Melatonin</a:t>
            </a:r>
            <a:endParaRPr lang="en-CA" sz="4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F8BF3E-98F8-4ACC-AC9E-CB9245268A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3659659"/>
          </a:xfrm>
        </p:spPr>
        <p:txBody>
          <a:bodyPr/>
          <a:lstStyle/>
          <a:p>
            <a:pPr marL="342900" indent="-342900">
              <a:buClr>
                <a:srgbClr val="00B0F0"/>
              </a:buClr>
              <a:buFont typeface="Arial"/>
              <a:buChar char="•"/>
            </a:pPr>
            <a:r>
              <a:rPr lang="en-CA" dirty="0"/>
              <a:t>Works as a reproductive antioxidant</a:t>
            </a:r>
          </a:p>
          <a:p>
            <a:pPr marL="342900" indent="-342900">
              <a:buClr>
                <a:srgbClr val="00B0F0"/>
              </a:buClr>
              <a:buFont typeface="Arial"/>
              <a:buChar char="•"/>
            </a:pPr>
            <a:r>
              <a:rPr lang="en-CA" dirty="0"/>
              <a:t>Concentrates in follicular fluid</a:t>
            </a:r>
          </a:p>
          <a:p>
            <a:pPr marL="342900" indent="-342900">
              <a:buClr>
                <a:srgbClr val="00B0F0"/>
              </a:buClr>
              <a:buFont typeface="Arial"/>
              <a:buChar char="•"/>
            </a:pPr>
            <a:r>
              <a:rPr lang="en-CA" dirty="0"/>
              <a:t>Regulates circadian rhythm </a:t>
            </a:r>
          </a:p>
          <a:p>
            <a:pPr marL="342900" indent="-342900">
              <a:buClr>
                <a:srgbClr val="00B0F0"/>
              </a:buClr>
              <a:buFont typeface="Arial"/>
              <a:buChar char="•"/>
            </a:pPr>
            <a:r>
              <a:rPr lang="en-CA" dirty="0"/>
              <a:t>Production decreases with aging</a:t>
            </a:r>
          </a:p>
          <a:p>
            <a:pPr marL="342900" indent="-342900">
              <a:buClr>
                <a:srgbClr val="00B0F0"/>
              </a:buClr>
              <a:buFont typeface="Arial"/>
              <a:buChar char="•"/>
            </a:pPr>
            <a:r>
              <a:rPr lang="en-CA" dirty="0"/>
              <a:t>4 human clinical trials with melatonin and IVF/ICSI</a:t>
            </a:r>
          </a:p>
          <a:p>
            <a:pPr marL="800100" lvl="1" indent="-342900">
              <a:buClr>
                <a:srgbClr val="00B0F0"/>
              </a:buClr>
              <a:buSzPct val="60000"/>
              <a:buFont typeface="Arial"/>
              <a:buChar char="•"/>
            </a:pPr>
            <a:r>
              <a:rPr lang="en-CA" dirty="0"/>
              <a:t>Statistically significant increase in number of mature oocytes and high quality embryos</a:t>
            </a:r>
          </a:p>
          <a:p>
            <a:pPr marL="342900" indent="-342900">
              <a:buClr>
                <a:srgbClr val="00B0F0"/>
              </a:buClr>
              <a:buFont typeface="Arial"/>
              <a:buChar char="•"/>
            </a:pPr>
            <a:r>
              <a:rPr lang="en-CA" dirty="0"/>
              <a:t>Several studies look at the combination of myo-inositol and melatonin with added benefit seen (Seko et al, 2014)</a:t>
            </a:r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973A94C4-89F7-46EF-4A8B-C05FBE8C679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670" y="489327"/>
            <a:ext cx="1096147" cy="345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3205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0C079082-1DBA-455B-9D33-5E8FEB3A57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741789"/>
            <a:ext cx="9144000" cy="111621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F8E1A66-4BD1-D447-6DED-61D70622B388}"/>
              </a:ext>
            </a:extLst>
          </p:cNvPr>
          <p:cNvSpPr txBox="1"/>
          <p:nvPr/>
        </p:nvSpPr>
        <p:spPr>
          <a:xfrm>
            <a:off x="1" y="381001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A3471"/>
                </a:solidFill>
                <a:latin typeface="Fira Sans" panose="020B0503050000020004" pitchFamily="34" charset="0"/>
              </a:rPr>
              <a:t>Melatonin</a:t>
            </a:r>
            <a:endParaRPr lang="en-CA" sz="4400" dirty="0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4D6790D4-1B6F-6D5D-F436-676A62DC5E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77413"/>
            <a:ext cx="7620000" cy="2482049"/>
          </a:xfrm>
        </p:spPr>
        <p:txBody>
          <a:bodyPr/>
          <a:lstStyle/>
          <a:p>
            <a:pPr marL="342900" indent="-34290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Important to educate about natural ways to improve melatonin secretion</a:t>
            </a:r>
          </a:p>
          <a:p>
            <a:pPr lvl="2">
              <a:buClr>
                <a:srgbClr val="00B0F0"/>
              </a:buClr>
              <a:buSzPct val="60000"/>
            </a:pPr>
            <a:r>
              <a:rPr lang="en-US" dirty="0"/>
              <a:t>Minimize blue light from devices </a:t>
            </a:r>
          </a:p>
          <a:p>
            <a:pPr lvl="2">
              <a:buClr>
                <a:srgbClr val="00B0F0"/>
              </a:buClr>
              <a:buSzPct val="60000"/>
            </a:pPr>
            <a:r>
              <a:rPr lang="en-US" dirty="0"/>
              <a:t>Consistent bedtime/wake time</a:t>
            </a:r>
          </a:p>
          <a:p>
            <a:pPr lvl="2">
              <a:buClr>
                <a:srgbClr val="00B0F0"/>
              </a:buClr>
              <a:buSzPct val="60000"/>
            </a:pPr>
            <a:r>
              <a:rPr lang="en-US" dirty="0"/>
              <a:t>Completely dark sleep space</a:t>
            </a:r>
          </a:p>
        </p:txBody>
      </p:sp>
    </p:spTree>
    <p:extLst>
      <p:ext uri="{BB962C8B-B14F-4D97-AF65-F5344CB8AC3E}">
        <p14:creationId xmlns:p14="http://schemas.microsoft.com/office/powerpoint/2010/main" val="22315685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0C079082-1DBA-455B-9D33-5E8FEB3A57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741789"/>
            <a:ext cx="9144000" cy="11162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AAD4CD6-15C1-4675-906D-10832E5C6040}"/>
              </a:ext>
            </a:extLst>
          </p:cNvPr>
          <p:cNvSpPr txBox="1"/>
          <p:nvPr/>
        </p:nvSpPr>
        <p:spPr>
          <a:xfrm>
            <a:off x="1" y="381001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A3471"/>
                </a:solidFill>
                <a:latin typeface="Fira Sans" panose="020B0503050000020004" pitchFamily="34" charset="0"/>
              </a:rPr>
              <a:t>Sperm Health</a:t>
            </a:r>
            <a:endParaRPr lang="en-CA" sz="4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F8BF3E-98F8-4ACC-AC9E-CB9245268A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42011"/>
            <a:ext cx="7620000" cy="4184152"/>
          </a:xfrm>
        </p:spPr>
        <p:txBody>
          <a:bodyPr>
            <a:normAutofit/>
          </a:bodyPr>
          <a:lstStyle/>
          <a:p>
            <a:pPr marL="342900" lvl="0" indent="-342900">
              <a:buClr>
                <a:srgbClr val="00B0F0"/>
              </a:buClr>
              <a:buFont typeface="Arial"/>
              <a:buChar char="•"/>
            </a:pPr>
            <a:r>
              <a:rPr lang="en-CA" dirty="0"/>
              <a:t>Count (total number of sperm)</a:t>
            </a:r>
          </a:p>
          <a:p>
            <a:pPr marL="342900" lvl="0" indent="-342900">
              <a:buClr>
                <a:srgbClr val="00B0F0"/>
              </a:buClr>
              <a:buFont typeface="Arial"/>
              <a:buChar char="•"/>
            </a:pPr>
            <a:r>
              <a:rPr lang="en-CA" dirty="0"/>
              <a:t>Motility (how well the sperm can swim)</a:t>
            </a:r>
          </a:p>
          <a:p>
            <a:pPr marL="342900" lvl="0" indent="-342900">
              <a:buClr>
                <a:srgbClr val="00B0F0"/>
              </a:buClr>
              <a:buFont typeface="Arial"/>
              <a:buChar char="•"/>
            </a:pPr>
            <a:r>
              <a:rPr lang="en-CA" dirty="0"/>
              <a:t>Morphology (how they look - do they have 1 head and 1 tail) </a:t>
            </a:r>
          </a:p>
          <a:p>
            <a:pPr marL="342900" lvl="0" indent="-342900">
              <a:buClr>
                <a:srgbClr val="00B0F0"/>
              </a:buClr>
              <a:buFont typeface="Arial"/>
              <a:buChar char="•"/>
            </a:pPr>
            <a:r>
              <a:rPr lang="en-CA" dirty="0"/>
              <a:t>pH (how acidic or alkaline)</a:t>
            </a:r>
          </a:p>
          <a:p>
            <a:pPr marL="342900" lvl="0" indent="-342900">
              <a:buClr>
                <a:srgbClr val="00B0F0"/>
              </a:buClr>
              <a:buFont typeface="Arial"/>
              <a:buChar char="•"/>
            </a:pPr>
            <a:r>
              <a:rPr lang="en-CA" dirty="0"/>
              <a:t>Total volume of fluid</a:t>
            </a:r>
          </a:p>
          <a:p>
            <a:pPr marL="342900" lvl="0" indent="-342900">
              <a:buClr>
                <a:srgbClr val="00B0F0"/>
              </a:buClr>
              <a:buFont typeface="Arial"/>
              <a:buChar char="•"/>
            </a:pPr>
            <a:r>
              <a:rPr lang="en-CA" dirty="0"/>
              <a:t>Agglutination (how sticky they are)</a:t>
            </a:r>
          </a:p>
          <a:p>
            <a:pPr marL="342900" lvl="0" indent="-342900">
              <a:buClr>
                <a:srgbClr val="00B0F0"/>
              </a:buClr>
              <a:buFont typeface="Arial"/>
              <a:buChar char="•"/>
            </a:pPr>
            <a:r>
              <a:rPr lang="en-CA" dirty="0"/>
              <a:t>MAR test (looks at antibodies)</a:t>
            </a:r>
          </a:p>
        </p:txBody>
      </p:sp>
    </p:spTree>
    <p:extLst>
      <p:ext uri="{BB962C8B-B14F-4D97-AF65-F5344CB8AC3E}">
        <p14:creationId xmlns:p14="http://schemas.microsoft.com/office/powerpoint/2010/main" val="4207386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4500" y="1150443"/>
            <a:ext cx="6347535" cy="3439312"/>
          </a:xfrm>
        </p:spPr>
        <p:txBody>
          <a:bodyPr>
            <a:noAutofit/>
          </a:bodyPr>
          <a:lstStyle/>
          <a:p>
            <a:pPr marL="342900" indent="-34290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en-US" b="1" dirty="0"/>
              <a:t>Scientific Advisory Boards</a:t>
            </a:r>
          </a:p>
          <a:p>
            <a:pPr lvl="1" indent="0">
              <a:buClr>
                <a:srgbClr val="00B0F0"/>
              </a:buClr>
              <a:buNone/>
            </a:pPr>
            <a:r>
              <a:rPr lang="en-US" altLang="en-US" b="1" i="1" dirty="0"/>
              <a:t>Nutritional Fundamentals for Health Inc</a:t>
            </a:r>
          </a:p>
          <a:p>
            <a:pPr lvl="1" indent="0">
              <a:buClr>
                <a:srgbClr val="00B0F0"/>
              </a:buClr>
              <a:buNone/>
            </a:pPr>
            <a:r>
              <a:rPr lang="en-US" altLang="en-US" dirty="0"/>
              <a:t>Gaia Pro Herbs</a:t>
            </a:r>
          </a:p>
          <a:p>
            <a:pPr lvl="1" indent="0">
              <a:buClr>
                <a:srgbClr val="00B0F0"/>
              </a:buClr>
              <a:buNone/>
            </a:pPr>
            <a:r>
              <a:rPr lang="en-US" altLang="en-US" dirty="0"/>
              <a:t>Integrative Therapeutics Inc</a:t>
            </a:r>
          </a:p>
          <a:p>
            <a:pPr lvl="1" indent="0">
              <a:buClr>
                <a:srgbClr val="00B0F0"/>
              </a:buClr>
              <a:buNone/>
            </a:pPr>
            <a:r>
              <a:rPr lang="en-US" altLang="en-US" dirty="0"/>
              <a:t>Symphony</a:t>
            </a:r>
          </a:p>
          <a:p>
            <a:pPr marL="342900" indent="-34290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en-US" b="1" dirty="0"/>
              <a:t>Speaker’s Bureaus</a:t>
            </a:r>
          </a:p>
          <a:p>
            <a:pPr lvl="1" indent="0">
              <a:buClr>
                <a:srgbClr val="00B0F0"/>
              </a:buClr>
              <a:buNone/>
            </a:pPr>
            <a:r>
              <a:rPr lang="en-US" altLang="en-US" dirty="0"/>
              <a:t>Doctor’s Data</a:t>
            </a:r>
          </a:p>
          <a:p>
            <a:pPr marL="342900" indent="-34290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en-US" b="1" dirty="0"/>
              <a:t>Co-Owner</a:t>
            </a:r>
            <a:br>
              <a:rPr lang="en-US" altLang="en-US" b="1" dirty="0"/>
            </a:br>
            <a:r>
              <a:rPr lang="en-US" altLang="en-US" dirty="0"/>
              <a:t>Vitanica:  Director Education/Research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97451D7E-A6A1-439C-9265-374FC07432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741789"/>
            <a:ext cx="9144000" cy="111621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25BEC55-44F6-41CD-981B-666BA5CDF7A4}"/>
              </a:ext>
            </a:extLst>
          </p:cNvPr>
          <p:cNvSpPr txBox="1"/>
          <p:nvPr/>
        </p:nvSpPr>
        <p:spPr>
          <a:xfrm>
            <a:off x="-159797" y="381001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A3471"/>
                </a:solidFill>
                <a:latin typeface="Fira Sans" panose="020B0503050000020004" pitchFamily="34" charset="0"/>
              </a:rPr>
              <a:t>Disclosures</a:t>
            </a:r>
            <a:endParaRPr lang="en-CA" sz="4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7EB51D-AFD7-5DD8-1B38-D346B71348C9}"/>
              </a:ext>
            </a:extLst>
          </p:cNvPr>
          <p:cNvSpPr txBox="1"/>
          <p:nvPr/>
        </p:nvSpPr>
        <p:spPr>
          <a:xfrm>
            <a:off x="976544" y="4779953"/>
            <a:ext cx="768806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CA" b="1" i="0" dirty="0">
                <a:solidFill>
                  <a:srgbClr val="202020"/>
                </a:solidFill>
                <a:effectLst/>
                <a:latin typeface="Roboto" panose="02000000000000000000" pitchFamily="2" charset="0"/>
              </a:rPr>
              <a:t>The statements and opinions presented in these slides have not been evaluated by the Food and Drug Administration. These products are not intended to diagnose, treat, cure or prevent disease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84329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0C079082-1DBA-455B-9D33-5E8FEB3A57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741789"/>
            <a:ext cx="9144000" cy="11162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AAD4CD6-15C1-4675-906D-10832E5C6040}"/>
              </a:ext>
            </a:extLst>
          </p:cNvPr>
          <p:cNvSpPr txBox="1"/>
          <p:nvPr/>
        </p:nvSpPr>
        <p:spPr>
          <a:xfrm>
            <a:off x="1" y="381001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A3471"/>
                </a:solidFill>
                <a:latin typeface="Fira Sans" panose="020B0503050000020004" pitchFamily="34" charset="0"/>
              </a:rPr>
              <a:t>Sperm Count</a:t>
            </a:r>
            <a:endParaRPr lang="en-CA" sz="4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F8BF3E-98F8-4ACC-AC9E-CB9245268A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266" y="1348632"/>
            <a:ext cx="7809468" cy="4393157"/>
          </a:xfrm>
        </p:spPr>
        <p:txBody>
          <a:bodyPr>
            <a:normAutofit/>
          </a:bodyPr>
          <a:lstStyle/>
          <a:p>
            <a:pPr marL="342900" indent="-34290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CA" dirty="0"/>
              <a:t>Average count is 60 million</a:t>
            </a:r>
          </a:p>
          <a:p>
            <a:pPr marL="342900" indent="-34290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CA" dirty="0"/>
              <a:t>Flagged if &lt;15 million</a:t>
            </a:r>
          </a:p>
          <a:p>
            <a:pPr marL="342900" indent="-34290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CA" dirty="0"/>
              <a:t>Causes of low sperm count</a:t>
            </a:r>
          </a:p>
          <a:p>
            <a:pPr marL="720000" lvl="1" indent="-342000">
              <a:buSzPct val="60000"/>
            </a:pPr>
            <a:r>
              <a:rPr lang="en-CA" dirty="0"/>
              <a:t>Infections</a:t>
            </a:r>
          </a:p>
          <a:p>
            <a:pPr marL="720000" lvl="1" indent="-342000">
              <a:buSzPct val="60000"/>
            </a:pPr>
            <a:r>
              <a:rPr lang="en-CA" dirty="0"/>
              <a:t>Stress</a:t>
            </a:r>
          </a:p>
          <a:p>
            <a:pPr marL="720000" lvl="1" indent="-342000">
              <a:buSzPct val="60000"/>
            </a:pPr>
            <a:r>
              <a:rPr lang="en-CA" dirty="0"/>
              <a:t>Heat</a:t>
            </a:r>
          </a:p>
          <a:p>
            <a:pPr marL="720000" lvl="1" indent="-342000">
              <a:buSzPct val="60000"/>
            </a:pPr>
            <a:r>
              <a:rPr lang="en-CA" dirty="0"/>
              <a:t>Excessive exercise</a:t>
            </a:r>
          </a:p>
          <a:p>
            <a:pPr marL="720000" lvl="1" indent="-342000">
              <a:buSzPct val="60000"/>
            </a:pPr>
            <a:r>
              <a:rPr lang="en-CA" dirty="0"/>
              <a:t>Toxins</a:t>
            </a:r>
          </a:p>
          <a:p>
            <a:pPr marL="720000" lvl="1" indent="-342000">
              <a:buSzPct val="60000"/>
            </a:pPr>
            <a:r>
              <a:rPr lang="en-CA" dirty="0"/>
              <a:t>Steroid and recreational drugs</a:t>
            </a:r>
          </a:p>
          <a:p>
            <a:pPr marL="720000" lvl="1" indent="-342000">
              <a:buSzPct val="60000"/>
            </a:pPr>
            <a:r>
              <a:rPr lang="en-CA" dirty="0"/>
              <a:t>Genetics</a:t>
            </a:r>
          </a:p>
          <a:p>
            <a:pPr marL="720000" lvl="1" indent="-342000">
              <a:buSzPct val="60000"/>
            </a:pPr>
            <a:r>
              <a:rPr lang="en-CA" dirty="0"/>
              <a:t>Previous damage or surgery</a:t>
            </a:r>
          </a:p>
        </p:txBody>
      </p:sp>
    </p:spTree>
    <p:extLst>
      <p:ext uri="{BB962C8B-B14F-4D97-AF65-F5344CB8AC3E}">
        <p14:creationId xmlns:p14="http://schemas.microsoft.com/office/powerpoint/2010/main" val="21565811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0C079082-1DBA-455B-9D33-5E8FEB3A57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741789"/>
            <a:ext cx="9144000" cy="11162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AAD4CD6-15C1-4675-906D-10832E5C6040}"/>
              </a:ext>
            </a:extLst>
          </p:cNvPr>
          <p:cNvSpPr txBox="1"/>
          <p:nvPr/>
        </p:nvSpPr>
        <p:spPr>
          <a:xfrm>
            <a:off x="1" y="381001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A3471"/>
                </a:solidFill>
                <a:latin typeface="Fira Sans" panose="020B0503050000020004" pitchFamily="34" charset="0"/>
              </a:rPr>
              <a:t>Sperm Mobility</a:t>
            </a:r>
            <a:endParaRPr lang="en-CA" sz="4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F8BF3E-98F8-4ACC-AC9E-CB9245268A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217" y="1637208"/>
            <a:ext cx="8490857" cy="4393157"/>
          </a:xfrm>
        </p:spPr>
        <p:txBody>
          <a:bodyPr>
            <a:normAutofit/>
          </a:bodyPr>
          <a:lstStyle/>
          <a:p>
            <a:pPr marL="128587" indent="-34290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CA" dirty="0"/>
              <a:t>2 percentages to assess</a:t>
            </a:r>
          </a:p>
          <a:p>
            <a:pPr marL="128587" indent="-342900">
              <a:buClr>
                <a:srgbClr val="00B0F0"/>
              </a:buClr>
              <a:buFont typeface="Arial" panose="020B0604020202020204" pitchFamily="34" charset="0"/>
              <a:buChar char="•"/>
            </a:pPr>
            <a:endParaRPr lang="en-CA" dirty="0"/>
          </a:p>
          <a:p>
            <a:pPr marL="612000" indent="-457200">
              <a:buAutoNum type="arabicPeriod"/>
            </a:pPr>
            <a:r>
              <a:rPr lang="en-CA" dirty="0"/>
              <a:t>Number of sperm that are moving</a:t>
            </a:r>
          </a:p>
          <a:p>
            <a:pPr marL="1549800" lvl="2" indent="-457200">
              <a:buSzPct val="60000"/>
            </a:pPr>
            <a:r>
              <a:rPr lang="en-CA" dirty="0"/>
              <a:t>Should be at least 40%</a:t>
            </a:r>
          </a:p>
          <a:p>
            <a:pPr marL="612000" indent="-457200">
              <a:buFont typeface="+mj-lt"/>
              <a:buAutoNum type="arabicPeriod"/>
            </a:pPr>
            <a:r>
              <a:rPr lang="en-CA" dirty="0"/>
              <a:t>Number of sperm that are swimming forward</a:t>
            </a:r>
          </a:p>
          <a:p>
            <a:pPr marL="1297800" lvl="2" indent="-214313">
              <a:buSzPct val="60000"/>
            </a:pPr>
            <a:r>
              <a:rPr lang="en-CA" dirty="0"/>
              <a:t>   Should be at least 32%</a:t>
            </a:r>
          </a:p>
        </p:txBody>
      </p:sp>
      <p:pic>
        <p:nvPicPr>
          <p:cNvPr id="2" name="Content Placeholder 5">
            <a:extLst>
              <a:ext uri="{FF2B5EF4-FFF2-40B4-BE49-F238E27FC236}">
                <a16:creationId xmlns:a16="http://schemas.microsoft.com/office/drawing/2014/main" id="{F0914A8E-EE74-317D-B386-CE3D9DE1D41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2355" y="1280931"/>
            <a:ext cx="2806627" cy="18725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D9C038F-CE43-B969-A258-C3052DBCB9D4}"/>
              </a:ext>
            </a:extLst>
          </p:cNvPr>
          <p:cNvSpPr txBox="1"/>
          <p:nvPr/>
        </p:nvSpPr>
        <p:spPr>
          <a:xfrm>
            <a:off x="3786501" y="5228930"/>
            <a:ext cx="4678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1200" dirty="0"/>
              <a:t>http://www.abc.net.au/news/2015-10-24/sperm-swimming-towards-an-egg/6881998</a:t>
            </a:r>
          </a:p>
        </p:txBody>
      </p:sp>
    </p:spTree>
    <p:extLst>
      <p:ext uri="{BB962C8B-B14F-4D97-AF65-F5344CB8AC3E}">
        <p14:creationId xmlns:p14="http://schemas.microsoft.com/office/powerpoint/2010/main" val="25015198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0C079082-1DBA-455B-9D33-5E8FEB3A57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741789"/>
            <a:ext cx="9144000" cy="11162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AAD4CD6-15C1-4675-906D-10832E5C6040}"/>
              </a:ext>
            </a:extLst>
          </p:cNvPr>
          <p:cNvSpPr txBox="1"/>
          <p:nvPr/>
        </p:nvSpPr>
        <p:spPr>
          <a:xfrm>
            <a:off x="1" y="381001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A3471"/>
                </a:solidFill>
                <a:latin typeface="Fira Sans" panose="020B0503050000020004" pitchFamily="34" charset="0"/>
              </a:rPr>
              <a:t>Cause of Poor Motility</a:t>
            </a:r>
            <a:endParaRPr lang="en-CA" sz="4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F8BF3E-98F8-4ACC-AC9E-CB9245268A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217" y="1733006"/>
            <a:ext cx="8490857" cy="4393157"/>
          </a:xfrm>
        </p:spPr>
        <p:txBody>
          <a:bodyPr>
            <a:normAutofit/>
          </a:bodyPr>
          <a:lstStyle/>
          <a:p>
            <a:pPr marL="342900" indent="-34290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CA" sz="2200" dirty="0"/>
              <a:t>Same as poor sperm count</a:t>
            </a:r>
          </a:p>
          <a:p>
            <a:pPr marL="342900" indent="-34290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CA" sz="2200" dirty="0"/>
              <a:t>As well as:</a:t>
            </a:r>
          </a:p>
          <a:p>
            <a:pPr marL="684000" lvl="1" indent="-342000">
              <a:buClr>
                <a:srgbClr val="00B0F0"/>
              </a:buClr>
              <a:buSzPct val="60000"/>
            </a:pPr>
            <a:r>
              <a:rPr lang="en-CA" dirty="0"/>
              <a:t>Zinc deficiency</a:t>
            </a:r>
          </a:p>
          <a:p>
            <a:pPr marL="684000" lvl="1" indent="-342000">
              <a:buClr>
                <a:srgbClr val="00B0F0"/>
              </a:buClr>
              <a:buSzPct val="60000"/>
            </a:pPr>
            <a:r>
              <a:rPr lang="en-CA" dirty="0"/>
              <a:t>Defects in the tails</a:t>
            </a:r>
          </a:p>
          <a:p>
            <a:pPr marL="684000" lvl="1" indent="-342000">
              <a:buClr>
                <a:srgbClr val="00B0F0"/>
              </a:buClr>
              <a:buSzPct val="60000"/>
            </a:pPr>
            <a:r>
              <a:rPr lang="en-CA" dirty="0"/>
              <a:t>Longer length of time between ejaculation</a:t>
            </a:r>
          </a:p>
          <a:p>
            <a:pPr marL="342900" indent="-34290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CA" sz="2200" dirty="0"/>
              <a:t>Great research showing lifestyle and diet can improve sperm motility</a:t>
            </a:r>
          </a:p>
        </p:txBody>
      </p:sp>
    </p:spTree>
    <p:extLst>
      <p:ext uri="{BB962C8B-B14F-4D97-AF65-F5344CB8AC3E}">
        <p14:creationId xmlns:p14="http://schemas.microsoft.com/office/powerpoint/2010/main" val="20755965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0C079082-1DBA-455B-9D33-5E8FEB3A57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741789"/>
            <a:ext cx="9144000" cy="11162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AAD4CD6-15C1-4675-906D-10832E5C6040}"/>
              </a:ext>
            </a:extLst>
          </p:cNvPr>
          <p:cNvSpPr txBox="1"/>
          <p:nvPr/>
        </p:nvSpPr>
        <p:spPr>
          <a:xfrm>
            <a:off x="1" y="381001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A3471"/>
                </a:solidFill>
                <a:latin typeface="Fira Sans" panose="020B0503050000020004" pitchFamily="34" charset="0"/>
              </a:rPr>
              <a:t>Acetyl-</a:t>
            </a:r>
            <a:r>
              <a:rPr lang="en-US" sz="4400" b="1" cap="small" dirty="0">
                <a:solidFill>
                  <a:srgbClr val="0A3471"/>
                </a:solidFill>
                <a:latin typeface="Fira Sans" panose="020B0503050000020004" pitchFamily="34" charset="0"/>
              </a:rPr>
              <a:t>l</a:t>
            </a:r>
            <a:r>
              <a:rPr lang="en-US" sz="4400" b="1" dirty="0">
                <a:solidFill>
                  <a:srgbClr val="0A3471"/>
                </a:solidFill>
                <a:latin typeface="Fira Sans" panose="020B0503050000020004" pitchFamily="34" charset="0"/>
              </a:rPr>
              <a:t>-carnitine (ALCAR)</a:t>
            </a:r>
            <a:endParaRPr lang="en-CA" sz="4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F8BF3E-98F8-4ACC-AC9E-CB9245268A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174" y="1232421"/>
            <a:ext cx="6735531" cy="4393157"/>
          </a:xfrm>
        </p:spPr>
        <p:txBody>
          <a:bodyPr>
            <a:noAutofit/>
          </a:bodyPr>
          <a:lstStyle/>
          <a:p>
            <a:pPr marL="342900" indent="-342900">
              <a:buClr>
                <a:srgbClr val="00B0F0"/>
              </a:buClr>
              <a:buFont typeface="Arial"/>
              <a:buChar char="•"/>
            </a:pPr>
            <a:r>
              <a:rPr lang="en-CA" sz="1800" dirty="0"/>
              <a:t>ALCAR is found in the highest concentration in the epididymis and plays a major role in the energy metabolism and maturation of spermatozoa (</a:t>
            </a:r>
            <a:r>
              <a:rPr lang="en-CA" sz="1800" dirty="0" err="1"/>
              <a:t>Mongioi</a:t>
            </a:r>
            <a:r>
              <a:rPr lang="en-CA" sz="1800" dirty="0"/>
              <a:t>, 2016) </a:t>
            </a:r>
          </a:p>
          <a:p>
            <a:pPr marL="342900" indent="-342900">
              <a:buClr>
                <a:srgbClr val="00B0F0"/>
              </a:buClr>
              <a:buFont typeface="Arial"/>
              <a:buChar char="•"/>
            </a:pPr>
            <a:r>
              <a:rPr lang="en-CA" sz="1800" dirty="0"/>
              <a:t>L-carnitine deficiency can reduce fatty acid concentrations within the mitochondria and lead concerns with sperm motility (</a:t>
            </a:r>
            <a:r>
              <a:rPr lang="en-CA" sz="1800" dirty="0" err="1"/>
              <a:t>Mongioi</a:t>
            </a:r>
            <a:r>
              <a:rPr lang="en-CA" sz="1800" dirty="0"/>
              <a:t>, 2016)</a:t>
            </a:r>
          </a:p>
          <a:p>
            <a:pPr marL="342900" indent="-342900">
              <a:buClr>
                <a:srgbClr val="00B0F0"/>
              </a:buClr>
              <a:buFont typeface="Arial"/>
              <a:buChar char="•"/>
            </a:pPr>
            <a:r>
              <a:rPr lang="en-CA" sz="1800" dirty="0"/>
              <a:t>A positive correlation between free L-carnitine and both sperm count and sperm motility has been established in a study involving 124 infertile patients (</a:t>
            </a:r>
            <a:r>
              <a:rPr lang="en-US" sz="1800" dirty="0" err="1"/>
              <a:t>Menchini-Fabris</a:t>
            </a:r>
            <a:r>
              <a:rPr lang="en-US" sz="1800" dirty="0"/>
              <a:t> GF et al, 1984)</a:t>
            </a:r>
          </a:p>
          <a:p>
            <a:pPr marL="342900" indent="-342900">
              <a:buClr>
                <a:srgbClr val="00B0F0"/>
              </a:buClr>
              <a:buFont typeface="Arial"/>
              <a:buChar char="•"/>
            </a:pPr>
            <a:r>
              <a:rPr lang="en-CA" sz="1800" dirty="0"/>
              <a:t>20 patients with </a:t>
            </a:r>
            <a:r>
              <a:rPr lang="en-CA" sz="1800" dirty="0" err="1"/>
              <a:t>oligoasthenozoospermia</a:t>
            </a:r>
            <a:r>
              <a:rPr lang="en-CA" sz="1800" dirty="0"/>
              <a:t> were treated with 4 g/day of ALCAR for 60 days. </a:t>
            </a:r>
          </a:p>
          <a:p>
            <a:pPr marL="342900" indent="-342900">
              <a:buClr>
                <a:srgbClr val="00B0F0"/>
              </a:buClr>
              <a:buFont typeface="Arial"/>
              <a:buChar char="•"/>
            </a:pPr>
            <a:r>
              <a:rPr lang="en-CA" sz="1800" dirty="0"/>
              <a:t>60% of the patients had increase in the progressive sperm motility - 4 months after therapy discontinuation sperm return to </a:t>
            </a:r>
            <a:r>
              <a:rPr lang="en-CA" sz="1800" dirty="0" err="1"/>
              <a:t>pretreament</a:t>
            </a:r>
            <a:r>
              <a:rPr lang="en-CA" sz="1800" dirty="0"/>
              <a:t> baseline.(Moncada et al, 1992)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45828B-8DB5-05AA-A164-CD758FCD7B3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299" y="1571346"/>
            <a:ext cx="1694628" cy="3167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9509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0C079082-1DBA-455B-9D33-5E8FEB3A57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741789"/>
            <a:ext cx="9144000" cy="11162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AAD4CD6-15C1-4675-906D-10832E5C6040}"/>
              </a:ext>
            </a:extLst>
          </p:cNvPr>
          <p:cNvSpPr txBox="1"/>
          <p:nvPr/>
        </p:nvSpPr>
        <p:spPr>
          <a:xfrm>
            <a:off x="1" y="381001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A3471"/>
                </a:solidFill>
                <a:latin typeface="Fira Sans" panose="020B0503050000020004" pitchFamily="34" charset="0"/>
              </a:rPr>
              <a:t>N-Acetyl cysteine (NAC)	</a:t>
            </a:r>
            <a:endParaRPr lang="en-CA" sz="4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F8BF3E-98F8-4ACC-AC9E-CB9245268A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217" y="1541413"/>
            <a:ext cx="5957650" cy="4200376"/>
          </a:xfrm>
        </p:spPr>
        <p:txBody>
          <a:bodyPr>
            <a:normAutofit/>
          </a:bodyPr>
          <a:lstStyle/>
          <a:p>
            <a:pPr marL="342900" indent="-34290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dirty="0"/>
              <a:t>NAC functions as an antioxidant by serving as a precursor of glutathione peroxidase. (</a:t>
            </a:r>
            <a:r>
              <a:rPr lang="en-US" dirty="0" err="1"/>
              <a:t>Safarinejad</a:t>
            </a:r>
            <a:r>
              <a:rPr lang="en-US" dirty="0"/>
              <a:t> et al, 2009)</a:t>
            </a:r>
          </a:p>
          <a:p>
            <a:pPr marL="342900" indent="-34290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dirty="0"/>
              <a:t>2 studies, looked at NAC and sperm parameters at 600 mg/day for 26 weeks (</a:t>
            </a:r>
            <a:r>
              <a:rPr lang="en-US" dirty="0" err="1"/>
              <a:t>Safarinejad</a:t>
            </a:r>
            <a:r>
              <a:rPr lang="en-US" dirty="0"/>
              <a:t> et al, 2009) and 13 weeks (</a:t>
            </a:r>
            <a:r>
              <a:rPr lang="en-US" dirty="0" err="1"/>
              <a:t>Ciftci</a:t>
            </a:r>
            <a:r>
              <a:rPr lang="en-US" dirty="0"/>
              <a:t> et al, 2009) </a:t>
            </a:r>
          </a:p>
          <a:p>
            <a:pPr marL="342900" indent="-34290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dirty="0"/>
              <a:t>Both studies demonstrated an improvement in sperm motility, however only one study observed an increase in sperm concentration and morphology (</a:t>
            </a:r>
            <a:r>
              <a:rPr lang="en-US" dirty="0" err="1"/>
              <a:t>Safarinejad</a:t>
            </a:r>
            <a:r>
              <a:rPr lang="en-US" dirty="0"/>
              <a:t> et al, 2009)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9A8FEA-999C-2BC4-6C9D-CBFDCE9215B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692" y="1885957"/>
            <a:ext cx="1672489" cy="3120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3379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0C079082-1DBA-455B-9D33-5E8FEB3A57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741789"/>
            <a:ext cx="9144000" cy="111621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BD7D3C7-10ED-661A-FAC3-657B12248B3D}"/>
              </a:ext>
            </a:extLst>
          </p:cNvPr>
          <p:cNvSpPr txBox="1"/>
          <p:nvPr/>
        </p:nvSpPr>
        <p:spPr>
          <a:xfrm>
            <a:off x="1" y="381001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A3471"/>
                </a:solidFill>
                <a:latin typeface="Fira Sans" panose="020B0503050000020004" pitchFamily="34" charset="0"/>
              </a:rPr>
              <a:t>CoQ10</a:t>
            </a:r>
            <a:endParaRPr lang="en-CA" sz="4400" dirty="0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AE45D6CE-2ABD-95AD-3F79-BD95839CAA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319" y="1348632"/>
            <a:ext cx="6486956" cy="4393157"/>
          </a:xfrm>
        </p:spPr>
        <p:txBody>
          <a:bodyPr>
            <a:normAutofit/>
          </a:bodyPr>
          <a:lstStyle/>
          <a:p>
            <a:pPr marL="342900" indent="-342900">
              <a:buClr>
                <a:srgbClr val="00B0F0"/>
              </a:buClr>
              <a:buFont typeface="Arial"/>
              <a:buChar char="•"/>
            </a:pPr>
            <a:r>
              <a:rPr lang="en-CA" dirty="0"/>
              <a:t>CoQ10 is a potent antioxidant needed from cellular respiration</a:t>
            </a:r>
          </a:p>
          <a:p>
            <a:pPr marL="342900" indent="-342900">
              <a:buClr>
                <a:srgbClr val="00B0F0"/>
              </a:buClr>
              <a:buFont typeface="Arial"/>
              <a:buChar char="•"/>
            </a:pPr>
            <a:r>
              <a:rPr lang="en-CA" dirty="0"/>
              <a:t>In a double-blind study, CoQ10 at 200 mg/day in 60 men with idiopathic </a:t>
            </a:r>
            <a:r>
              <a:rPr lang="en-CA" dirty="0" err="1"/>
              <a:t>asthenoteratozoospermia</a:t>
            </a:r>
            <a:r>
              <a:rPr lang="en-CA" dirty="0"/>
              <a:t> for 6 months improved sperm motility and 12 spontaneous pregnancies occurred (</a:t>
            </a:r>
            <a:r>
              <a:rPr lang="en-CA" dirty="0" err="1"/>
              <a:t>Balercia</a:t>
            </a:r>
            <a:r>
              <a:rPr lang="en-CA" dirty="0"/>
              <a:t> et al, 2009) </a:t>
            </a:r>
          </a:p>
          <a:p>
            <a:pPr marL="342900" indent="-342900">
              <a:buClr>
                <a:srgbClr val="00B0F0"/>
              </a:buClr>
              <a:buFont typeface="Arial"/>
              <a:buChar char="•"/>
            </a:pPr>
            <a:r>
              <a:rPr lang="en-CA" dirty="0"/>
              <a:t>Another study in 228 infertile men with 28 </a:t>
            </a:r>
            <a:r>
              <a:rPr lang="en-CA" dirty="0" err="1"/>
              <a:t>wk</a:t>
            </a:r>
            <a:r>
              <a:rPr lang="en-CA" dirty="0"/>
              <a:t> CoQ10 treatment showed improvement in sperm count, motility and morphology (</a:t>
            </a:r>
            <a:r>
              <a:rPr lang="en-US" dirty="0" err="1"/>
              <a:t>Safarinejad</a:t>
            </a:r>
            <a:r>
              <a:rPr lang="en-US" dirty="0"/>
              <a:t> et al, 2012)</a:t>
            </a:r>
            <a:endParaRPr lang="en-CA" dirty="0"/>
          </a:p>
          <a:p>
            <a:pPr marL="342900" indent="-342900">
              <a:buClr>
                <a:srgbClr val="00B0F0"/>
              </a:buClr>
              <a:buFont typeface="Arial"/>
              <a:buChar char="•"/>
            </a:pPr>
            <a:r>
              <a:rPr lang="en-CA" dirty="0"/>
              <a:t>Similarly, many other studies corroborate the beneficial effects of CoQ10 in improving sperm parameters (</a:t>
            </a:r>
            <a:r>
              <a:rPr lang="en-US" dirty="0" err="1"/>
              <a:t>Lafuente</a:t>
            </a:r>
            <a:r>
              <a:rPr lang="en-US" dirty="0"/>
              <a:t> et al, 2013)</a:t>
            </a:r>
            <a:endParaRPr lang="en-CA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ED0C95-1C29-2AF8-947E-A759AF4E0C4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594" y="1562470"/>
            <a:ext cx="1766677" cy="3302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3330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0C079082-1DBA-455B-9D33-5E8FEB3A57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741789"/>
            <a:ext cx="9144000" cy="11162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AAD4CD6-15C1-4675-906D-10832E5C6040}"/>
              </a:ext>
            </a:extLst>
          </p:cNvPr>
          <p:cNvSpPr txBox="1"/>
          <p:nvPr/>
        </p:nvSpPr>
        <p:spPr>
          <a:xfrm>
            <a:off x="1" y="381001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A3471"/>
                </a:solidFill>
                <a:latin typeface="Fira Sans" panose="020B0503050000020004" pitchFamily="34" charset="0"/>
              </a:rPr>
              <a:t>Folate and B12</a:t>
            </a:r>
            <a:endParaRPr lang="en-CA" sz="4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F8BF3E-98F8-4ACC-AC9E-CB9245268A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217" y="1413476"/>
            <a:ext cx="8490857" cy="4393157"/>
          </a:xfrm>
        </p:spPr>
        <p:txBody>
          <a:bodyPr>
            <a:normAutofit/>
          </a:bodyPr>
          <a:lstStyle/>
          <a:p>
            <a:pPr marL="285750" indent="-285750">
              <a:buClr>
                <a:srgbClr val="00B0F0"/>
              </a:buClr>
              <a:buFont typeface="Arial"/>
              <a:buChar char="•"/>
            </a:pPr>
            <a:r>
              <a:rPr lang="en-CA" sz="1800" dirty="0"/>
              <a:t>Vitamin B12 needed for cellular replication, RNA and DNA synthesis</a:t>
            </a:r>
          </a:p>
          <a:p>
            <a:pPr marL="285750" indent="-285750">
              <a:buClr>
                <a:srgbClr val="00B0F0"/>
              </a:buClr>
              <a:buFont typeface="Arial"/>
              <a:buChar char="•"/>
            </a:pPr>
            <a:r>
              <a:rPr lang="en-CA" sz="1800" dirty="0"/>
              <a:t>Lower B12 status have been associated with decreased sperm count and motility (</a:t>
            </a:r>
            <a:r>
              <a:rPr lang="en-US" sz="1800" dirty="0"/>
              <a:t>Ahmadi et al, 2016)</a:t>
            </a:r>
            <a:endParaRPr lang="en-CA" sz="1800" dirty="0"/>
          </a:p>
          <a:p>
            <a:pPr marL="285750" indent="-285750">
              <a:buClr>
                <a:srgbClr val="00B0F0"/>
              </a:buClr>
              <a:buFont typeface="Arial"/>
              <a:buChar char="•"/>
            </a:pPr>
            <a:r>
              <a:rPr lang="en-CA" sz="1800" dirty="0" err="1"/>
              <a:t>Methylcobalamin</a:t>
            </a:r>
            <a:r>
              <a:rPr lang="en-CA" sz="1800" dirty="0"/>
              <a:t> (1,500 mcg/day) supplementation in infertile men for a period of 8-60 weeks resulted in significant improvement in sperm parameters (</a:t>
            </a:r>
            <a:r>
              <a:rPr lang="en-US" sz="1800" dirty="0"/>
              <a:t>Ahmadi et al, 2016)</a:t>
            </a:r>
          </a:p>
          <a:p>
            <a:pPr marL="285750" indent="-285750">
              <a:buClr>
                <a:srgbClr val="00B0F0"/>
              </a:buClr>
              <a:buFont typeface="Arial"/>
              <a:buChar char="•"/>
            </a:pPr>
            <a:r>
              <a:rPr lang="en-CA" sz="1800" dirty="0"/>
              <a:t>A separate study found vitamin B12 (1000 mcg/day) given for lower sperm count saw profound benefit at the end of therapy (Sandler et al, 1984)</a:t>
            </a:r>
          </a:p>
          <a:p>
            <a:pPr marL="285750" indent="-285750">
              <a:buClr>
                <a:srgbClr val="00B0F0"/>
              </a:buClr>
              <a:buFont typeface="Arial"/>
              <a:buChar char="•"/>
            </a:pPr>
            <a:r>
              <a:rPr lang="en-CA" sz="1800" dirty="0"/>
              <a:t>Abnormal folate metabolism is an important factor contributing to male infertility (Murphy et al, 2011)</a:t>
            </a:r>
          </a:p>
          <a:p>
            <a:pPr marL="285750" indent="-285750">
              <a:buClr>
                <a:srgbClr val="00B0F0"/>
              </a:buClr>
              <a:buFont typeface="Arial"/>
              <a:buChar char="•"/>
            </a:pPr>
            <a:r>
              <a:rPr lang="en-US" sz="1800" dirty="0"/>
              <a:t>Presence of MTHFR C677T, contributing male infertility- DNA fragmentation (Cornet et al 2017)</a:t>
            </a:r>
            <a:endParaRPr lang="en-CA" sz="1800" dirty="0"/>
          </a:p>
        </p:txBody>
      </p:sp>
    </p:spTree>
    <p:extLst>
      <p:ext uri="{BB962C8B-B14F-4D97-AF65-F5344CB8AC3E}">
        <p14:creationId xmlns:p14="http://schemas.microsoft.com/office/powerpoint/2010/main" val="37971011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0C079082-1DBA-455B-9D33-5E8FEB3A57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741789"/>
            <a:ext cx="9144000" cy="111621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260C86D-36B2-A4B6-220F-AE5A063EDA16}"/>
              </a:ext>
            </a:extLst>
          </p:cNvPr>
          <p:cNvSpPr txBox="1"/>
          <p:nvPr/>
        </p:nvSpPr>
        <p:spPr>
          <a:xfrm>
            <a:off x="1" y="381001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A3471"/>
                </a:solidFill>
                <a:latin typeface="Fira Sans" panose="020B0503050000020004" pitchFamily="34" charset="0"/>
              </a:rPr>
              <a:t>Vitamin C &amp; E</a:t>
            </a:r>
            <a:endParaRPr lang="en-CA" sz="4400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EC80442C-1675-7C32-CA33-EA277D4D83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217" y="1413476"/>
            <a:ext cx="8490857" cy="4393157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lnSpc>
                <a:spcPct val="12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CA" sz="2800" dirty="0"/>
              <a:t>Vitamin C is a water-soluble antioxidant</a:t>
            </a:r>
          </a:p>
          <a:p>
            <a:pPr marL="457200" indent="-457200">
              <a:lnSpc>
                <a:spcPct val="12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CA" sz="2800" dirty="0"/>
              <a:t>Found in high concentrations in seminal plasma (</a:t>
            </a:r>
            <a:r>
              <a:rPr lang="en-US" sz="2800" dirty="0"/>
              <a:t>Ahmadi et al, 2016)</a:t>
            </a:r>
            <a:r>
              <a:rPr lang="en-CA" sz="2800" dirty="0"/>
              <a:t> </a:t>
            </a:r>
          </a:p>
          <a:p>
            <a:pPr marL="457200" indent="-457200">
              <a:lnSpc>
                <a:spcPct val="12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CA" sz="2800" dirty="0"/>
              <a:t>Vitamin C alone and in combination with other antioxidants has been shown to improve sperm quality and reduce DNA damage (Ahmadi et al, 2016)</a:t>
            </a:r>
          </a:p>
          <a:p>
            <a:pPr marL="457200" indent="-457200">
              <a:lnSpc>
                <a:spcPct val="12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CA" sz="2800" dirty="0"/>
              <a:t>Vitamin E is a fat-soluble antioxidant</a:t>
            </a:r>
          </a:p>
          <a:p>
            <a:pPr marL="457200" indent="-457200">
              <a:lnSpc>
                <a:spcPct val="12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CA" sz="2800" dirty="0"/>
              <a:t>Oral vitamin E supplementation has been shown to significantly decrease levels of lipid peroxidation in seminal plasma and improve sperm motility  (Sinclair et al, 2000)</a:t>
            </a:r>
          </a:p>
          <a:p>
            <a:pPr marL="457200" indent="-457200">
              <a:lnSpc>
                <a:spcPct val="12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CA" sz="2800" dirty="0"/>
              <a:t>Selenium with vitamin E has been shown to significantly increase sperm motility and overall percentage of normal spermatozoa. (Sinclair, 2000)</a:t>
            </a:r>
          </a:p>
        </p:txBody>
      </p:sp>
    </p:spTree>
    <p:extLst>
      <p:ext uri="{BB962C8B-B14F-4D97-AF65-F5344CB8AC3E}">
        <p14:creationId xmlns:p14="http://schemas.microsoft.com/office/powerpoint/2010/main" val="40345370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0C079082-1DBA-455B-9D33-5E8FEB3A57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741789"/>
            <a:ext cx="9144000" cy="11162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AAD4CD6-15C1-4675-906D-10832E5C6040}"/>
              </a:ext>
            </a:extLst>
          </p:cNvPr>
          <p:cNvSpPr txBox="1"/>
          <p:nvPr/>
        </p:nvSpPr>
        <p:spPr>
          <a:xfrm>
            <a:off x="1" y="381001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A3471"/>
                </a:solidFill>
                <a:latin typeface="Fira Sans" panose="020B0503050000020004" pitchFamily="34" charset="0"/>
              </a:rPr>
              <a:t>Selenium and Zinc</a:t>
            </a:r>
            <a:endParaRPr lang="en-CA" sz="4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F8BF3E-98F8-4ACC-AC9E-CB9245268A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217" y="1348632"/>
            <a:ext cx="8490857" cy="4393157"/>
          </a:xfrm>
        </p:spPr>
        <p:txBody>
          <a:bodyPr>
            <a:normAutofit fontScale="85000" lnSpcReduction="20000"/>
          </a:bodyPr>
          <a:lstStyle/>
          <a:p>
            <a:pPr marL="342900" indent="-342900">
              <a:lnSpc>
                <a:spcPct val="12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dirty="0"/>
              <a:t>Selenium:</a:t>
            </a:r>
            <a:endParaRPr lang="en-CA" dirty="0"/>
          </a:p>
          <a:p>
            <a:pPr marL="800100" lvl="1" indent="-342900">
              <a:lnSpc>
                <a:spcPct val="120000"/>
              </a:lnSpc>
              <a:buClr>
                <a:srgbClr val="00B0F0"/>
              </a:buClr>
            </a:pPr>
            <a:r>
              <a:rPr lang="en-CA" dirty="0"/>
              <a:t>Vital trace element in testosterone biosynthesis and sperm formation and structural integrity of sperm (</a:t>
            </a:r>
            <a:r>
              <a:rPr lang="en-US" dirty="0" err="1"/>
              <a:t>Keskes</a:t>
            </a:r>
            <a:r>
              <a:rPr lang="en-US" dirty="0"/>
              <a:t>-Ammar et al, 2003)</a:t>
            </a:r>
            <a:endParaRPr lang="en-CA" dirty="0"/>
          </a:p>
          <a:p>
            <a:pPr marL="800100" lvl="1" indent="-342900">
              <a:lnSpc>
                <a:spcPct val="120000"/>
              </a:lnSpc>
              <a:buClr>
                <a:srgbClr val="00B0F0"/>
              </a:buClr>
            </a:pPr>
            <a:r>
              <a:rPr lang="en-CA" dirty="0"/>
              <a:t>Se improves sperm count, concentration, motility and morphology in infertile men, especially in combination with N-acetyl-cysteine and vitamin E (</a:t>
            </a:r>
            <a:r>
              <a:rPr lang="en-US" dirty="0" err="1"/>
              <a:t>Keskes</a:t>
            </a:r>
            <a:r>
              <a:rPr lang="en-US" dirty="0"/>
              <a:t>-Ammar et al, 2003)</a:t>
            </a:r>
            <a:r>
              <a:rPr lang="en-CA" dirty="0"/>
              <a:t> </a:t>
            </a:r>
          </a:p>
          <a:p>
            <a:pPr marL="342900" indent="-342900">
              <a:lnSpc>
                <a:spcPct val="12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dirty="0"/>
              <a:t>Zinc:</a:t>
            </a:r>
            <a:endParaRPr lang="en-CA" dirty="0"/>
          </a:p>
          <a:p>
            <a:pPr marL="800100" lvl="1" indent="-342900">
              <a:lnSpc>
                <a:spcPct val="120000"/>
              </a:lnSpc>
              <a:buClr>
                <a:srgbClr val="00B0F0"/>
              </a:buClr>
            </a:pPr>
            <a:r>
              <a:rPr lang="en-CA" dirty="0"/>
              <a:t>Crucial for normal male reproductive system function (</a:t>
            </a:r>
            <a:r>
              <a:rPr lang="en-US" dirty="0"/>
              <a:t>Ahmadi et al, 2016)</a:t>
            </a:r>
            <a:r>
              <a:rPr lang="en-CA" dirty="0"/>
              <a:t> </a:t>
            </a:r>
          </a:p>
          <a:p>
            <a:pPr marL="800100" lvl="1" indent="-342900">
              <a:lnSpc>
                <a:spcPct val="120000"/>
              </a:lnSpc>
              <a:buClr>
                <a:srgbClr val="00B0F0"/>
              </a:buClr>
            </a:pPr>
            <a:r>
              <a:rPr lang="en-CA" dirty="0"/>
              <a:t>Zinc deficiency is related to lower testosterone levels and sperm count as zinc is essential for proper sperm motility and production (</a:t>
            </a:r>
            <a:r>
              <a:rPr lang="en-US" dirty="0"/>
              <a:t>Ahmadi et al, 2016 and Sinclair et al, 2000)</a:t>
            </a:r>
            <a:endParaRPr lang="en-CA" dirty="0"/>
          </a:p>
          <a:p>
            <a:pPr marL="800100" lvl="1" indent="-342900">
              <a:lnSpc>
                <a:spcPct val="120000"/>
              </a:lnSpc>
              <a:buClr>
                <a:srgbClr val="00B0F0"/>
              </a:buClr>
            </a:pPr>
            <a:r>
              <a:rPr lang="en-CA" dirty="0"/>
              <a:t>Zinc supplementation studies at 24 and 89 mg of elemental zinc, showed increase in testosterone levels and sperm count along with successful pregnancies (Sinclair et al, 2000)</a:t>
            </a:r>
          </a:p>
        </p:txBody>
      </p:sp>
    </p:spTree>
    <p:extLst>
      <p:ext uri="{BB962C8B-B14F-4D97-AF65-F5344CB8AC3E}">
        <p14:creationId xmlns:p14="http://schemas.microsoft.com/office/powerpoint/2010/main" val="11155602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0C079082-1DBA-455B-9D33-5E8FEB3A57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741789"/>
            <a:ext cx="9144000" cy="11162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AAD4CD6-15C1-4675-906D-10832E5C6040}"/>
              </a:ext>
            </a:extLst>
          </p:cNvPr>
          <p:cNvSpPr txBox="1"/>
          <p:nvPr/>
        </p:nvSpPr>
        <p:spPr>
          <a:xfrm>
            <a:off x="1" y="381001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A3471"/>
                </a:solidFill>
                <a:latin typeface="Fira Sans" panose="020B0503050000020004" pitchFamily="34" charset="0"/>
              </a:rPr>
              <a:t>Lifestyle and Sperm</a:t>
            </a:r>
            <a:endParaRPr lang="en-CA" sz="4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F8BF3E-98F8-4ACC-AC9E-CB9245268A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217" y="1348632"/>
            <a:ext cx="8490857" cy="4393157"/>
          </a:xfrm>
        </p:spPr>
        <p:txBody>
          <a:bodyPr>
            <a:normAutofit fontScale="77500" lnSpcReduction="20000"/>
          </a:bodyPr>
          <a:lstStyle/>
          <a:p>
            <a:pPr marL="342900" indent="-342900">
              <a:buClr>
                <a:srgbClr val="00B0F0"/>
              </a:buClr>
              <a:buFont typeface="Arial"/>
              <a:buChar char="•"/>
            </a:pPr>
            <a:r>
              <a:rPr lang="en-CA" dirty="0"/>
              <a:t>Marijuana use more than once per week was associated with a 28% lower sperm concentration and a 29% lower total sperm count after adjustment for confounders.</a:t>
            </a:r>
          </a:p>
          <a:p>
            <a:pPr marL="342900" indent="-342900">
              <a:buClr>
                <a:srgbClr val="00B0F0"/>
              </a:buClr>
              <a:buFont typeface="Arial"/>
              <a:buChar char="•"/>
            </a:pPr>
            <a:r>
              <a:rPr lang="en-CA" dirty="0"/>
              <a:t>Combined use of marijuana more than once per week and other recreational drugs reduced the sperm concentration by 52% and total sperm count by 55% (Gundersen et al, 2015)</a:t>
            </a:r>
            <a:endParaRPr lang="en-CA" dirty="0">
              <a:hlinkClick r:id="rId4"/>
            </a:endParaRPr>
          </a:p>
          <a:p>
            <a:pPr marL="342900" indent="-342900">
              <a:buClr>
                <a:srgbClr val="00B0F0"/>
              </a:buClr>
              <a:buFont typeface="Arial"/>
              <a:buChar char="•"/>
            </a:pPr>
            <a:r>
              <a:rPr lang="en-CA" dirty="0"/>
              <a:t>Alcohol intake and cigarette smoking are the major lifestyle factors with negative impact on fertility </a:t>
            </a:r>
          </a:p>
          <a:p>
            <a:pPr marL="342900" indent="-342900">
              <a:buClr>
                <a:srgbClr val="00B0F0"/>
              </a:buClr>
              <a:buFont typeface="Arial"/>
              <a:buChar char="•"/>
            </a:pPr>
            <a:r>
              <a:rPr lang="en-CA" dirty="0"/>
              <a:t>Study looked at oxidative stress (OS), enzymatic antioxidant activity (EAO) of spermatozoa and on its DNA damage</a:t>
            </a:r>
          </a:p>
          <a:p>
            <a:pPr marL="342900" indent="-342900">
              <a:buClr>
                <a:srgbClr val="00B0F0"/>
              </a:buClr>
              <a:buFont typeface="Arial"/>
              <a:buChar char="•"/>
            </a:pPr>
            <a:r>
              <a:rPr lang="en-CA" dirty="0"/>
              <a:t>108 male infertile patients with normal range of sperm conventional parameters but with unexplained infertility </a:t>
            </a:r>
          </a:p>
          <a:p>
            <a:pPr marL="342900" indent="-342900">
              <a:buClr>
                <a:srgbClr val="00B0F0"/>
              </a:buClr>
              <a:buFont typeface="Arial"/>
              <a:buChar char="•"/>
            </a:pPr>
            <a:r>
              <a:rPr lang="en-CA" dirty="0"/>
              <a:t>4 groups: control (</a:t>
            </a:r>
            <a:r>
              <a:rPr lang="en-CA" dirty="0" err="1"/>
              <a:t>nonalcoholic</a:t>
            </a:r>
            <a:r>
              <a:rPr lang="en-CA" dirty="0"/>
              <a:t> and </a:t>
            </a:r>
            <a:r>
              <a:rPr lang="en-CA" dirty="0" err="1"/>
              <a:t>nonsmoker</a:t>
            </a:r>
            <a:r>
              <a:rPr lang="en-CA" dirty="0"/>
              <a:t> patients), alcohol group, smoking group and alcohol-smoking group</a:t>
            </a:r>
          </a:p>
          <a:p>
            <a:pPr marL="342900" indent="-342900">
              <a:buClr>
                <a:srgbClr val="00B0F0"/>
              </a:buClr>
              <a:buFont typeface="Arial"/>
              <a:buChar char="•"/>
            </a:pPr>
            <a:r>
              <a:rPr lang="en-CA" dirty="0"/>
              <a:t>3 last groups compared to control had increased OS and DNA damage higher in the smoking and alcohol-smoking group (group also had highest values of DNA fragmentation) </a:t>
            </a:r>
          </a:p>
          <a:p>
            <a:pPr marL="342900" indent="-342900">
              <a:buClr>
                <a:srgbClr val="00B0F0"/>
              </a:buClr>
              <a:buFont typeface="Arial"/>
              <a:buChar char="•"/>
            </a:pPr>
            <a:r>
              <a:rPr lang="en-CA" dirty="0"/>
              <a:t>Smoking and alcohol intake lead to unbalanced antioxidant/oxidation ratio with high OS leading to sperm DNA damage (</a:t>
            </a:r>
            <a:r>
              <a:rPr lang="en-CA" dirty="0" err="1"/>
              <a:t>Aboulmaouahib</a:t>
            </a:r>
            <a:r>
              <a:rPr lang="en-CA" dirty="0"/>
              <a:t> et al, 2017)</a:t>
            </a:r>
          </a:p>
          <a:p>
            <a:pPr marL="342900" indent="-342900">
              <a:buFont typeface="Arial"/>
              <a:buChar char="•"/>
            </a:pPr>
            <a:endParaRPr lang="en-CA" dirty="0"/>
          </a:p>
          <a:p>
            <a:pPr lvl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39460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9125" y="1645920"/>
            <a:ext cx="7905750" cy="4095868"/>
          </a:xfrm>
        </p:spPr>
        <p:txBody>
          <a:bodyPr>
            <a:noAutofit/>
          </a:bodyPr>
          <a:lstStyle/>
          <a:p>
            <a:pPr marL="457200" indent="-45720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CA" sz="2400" dirty="0"/>
              <a:t>Current generation being born is the first in history that is not predicted to have a longer lifespan than their parents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sz="2400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30D17933-B1F1-403F-8BE7-455ED84F34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741789"/>
            <a:ext cx="9144000" cy="111621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36E06F0-9FC6-49E5-8E05-3B438CEEFFA0}"/>
              </a:ext>
            </a:extLst>
          </p:cNvPr>
          <p:cNvSpPr txBox="1"/>
          <p:nvPr/>
        </p:nvSpPr>
        <p:spPr>
          <a:xfrm>
            <a:off x="1" y="381001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A3471"/>
                </a:solidFill>
                <a:latin typeface="Fira Sans" panose="020B0503050000020004" pitchFamily="34" charset="0"/>
              </a:rPr>
              <a:t>Health of our Offspring</a:t>
            </a:r>
            <a:endParaRPr lang="en-CA" sz="4400" dirty="0"/>
          </a:p>
        </p:txBody>
      </p:sp>
    </p:spTree>
    <p:extLst>
      <p:ext uri="{BB962C8B-B14F-4D97-AF65-F5344CB8AC3E}">
        <p14:creationId xmlns:p14="http://schemas.microsoft.com/office/powerpoint/2010/main" val="21946903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skin cream&#10;&#10;Description automatically generated">
            <a:extLst>
              <a:ext uri="{FF2B5EF4-FFF2-40B4-BE49-F238E27FC236}">
                <a16:creationId xmlns:a16="http://schemas.microsoft.com/office/drawing/2014/main" id="{C0D256AD-7EB3-011D-DAB3-60EAFB2E949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910" y="3450421"/>
            <a:ext cx="1409614" cy="2635137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0C079082-1DBA-455B-9D33-5E8FEB3A57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741789"/>
            <a:ext cx="9144000" cy="11162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AAD4CD6-15C1-4675-906D-10832E5C6040}"/>
              </a:ext>
            </a:extLst>
          </p:cNvPr>
          <p:cNvSpPr txBox="1"/>
          <p:nvPr/>
        </p:nvSpPr>
        <p:spPr>
          <a:xfrm>
            <a:off x="1" y="381001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A3471"/>
                </a:solidFill>
                <a:latin typeface="Fira Sans" panose="020B0503050000020004" pitchFamily="34" charset="0"/>
              </a:rPr>
              <a:t>NFH- Fertility focused products</a:t>
            </a:r>
            <a:endParaRPr lang="en-CA" sz="4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F8BF3E-98F8-4ACC-AC9E-CB9245268A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714" y="1231683"/>
            <a:ext cx="3607231" cy="4393157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en-US" sz="3300" b="1" dirty="0"/>
              <a:t>MALE FERTILITY SAP</a:t>
            </a:r>
          </a:p>
          <a:p>
            <a:pPr>
              <a:lnSpc>
                <a:spcPct val="120000"/>
              </a:lnSpc>
            </a:pPr>
            <a:r>
              <a:rPr lang="en-US" sz="2500" b="1" u="sng" dirty="0"/>
              <a:t>ACTIVE INGREDIENTS</a:t>
            </a:r>
            <a:endParaRPr lang="en-CA" sz="2500" dirty="0"/>
          </a:p>
          <a:p>
            <a:pPr>
              <a:lnSpc>
                <a:spcPct val="120000"/>
              </a:lnSpc>
            </a:pPr>
            <a:r>
              <a:rPr lang="en-US" sz="2500" b="1" dirty="0"/>
              <a:t>Each non-GMO vegetable capsule contains: </a:t>
            </a:r>
            <a:endParaRPr lang="en-CA" sz="2500" dirty="0"/>
          </a:p>
          <a:p>
            <a:pPr marL="252000" indent="-252000">
              <a:lnSpc>
                <a:spcPct val="120000"/>
              </a:lnSpc>
              <a:spcBef>
                <a:spcPts val="288"/>
              </a:spcBef>
              <a:spcAft>
                <a:spcPts val="0"/>
              </a:spcAft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2200" dirty="0"/>
              <a:t>N-Acetyl L-Carnitine -250 mg </a:t>
            </a:r>
            <a:endParaRPr lang="en-CA" sz="2200" dirty="0"/>
          </a:p>
          <a:p>
            <a:pPr marL="252000" indent="-252000">
              <a:lnSpc>
                <a:spcPct val="120000"/>
              </a:lnSpc>
              <a:spcBef>
                <a:spcPts val="288"/>
              </a:spcBef>
              <a:spcAft>
                <a:spcPts val="0"/>
              </a:spcAft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2200" dirty="0"/>
              <a:t>N-Acetyl-L-Cysteine-125 mg</a:t>
            </a:r>
            <a:r>
              <a:rPr lang="en-CA" sz="2200" dirty="0"/>
              <a:t> </a:t>
            </a:r>
          </a:p>
          <a:p>
            <a:pPr marL="252000" indent="-252000">
              <a:lnSpc>
                <a:spcPct val="120000"/>
              </a:lnSpc>
              <a:spcBef>
                <a:spcPts val="288"/>
              </a:spcBef>
              <a:spcAft>
                <a:spcPts val="0"/>
              </a:spcAft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CA" sz="2200" dirty="0"/>
              <a:t>Vitamin C-</a:t>
            </a:r>
            <a:r>
              <a:rPr lang="en-US" sz="2200" dirty="0"/>
              <a:t>125 mg  </a:t>
            </a:r>
            <a:endParaRPr lang="en-CA" sz="2200" dirty="0"/>
          </a:p>
          <a:p>
            <a:pPr marL="252000" indent="-252000">
              <a:lnSpc>
                <a:spcPct val="120000"/>
              </a:lnSpc>
              <a:spcBef>
                <a:spcPts val="288"/>
              </a:spcBef>
              <a:spcAft>
                <a:spcPts val="0"/>
              </a:spcAft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2200" dirty="0"/>
              <a:t>PQ10 (emulsified coenzyme Q10)-75 mg </a:t>
            </a:r>
            <a:endParaRPr lang="en-CA" sz="2200" dirty="0"/>
          </a:p>
          <a:p>
            <a:pPr marL="252000" indent="-252000">
              <a:lnSpc>
                <a:spcPct val="120000"/>
              </a:lnSpc>
              <a:spcBef>
                <a:spcPts val="288"/>
              </a:spcBef>
              <a:spcAft>
                <a:spcPts val="0"/>
              </a:spcAft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2200" dirty="0"/>
              <a:t>Mixed tocopherols (from non-GMO soy)- 25 mg </a:t>
            </a:r>
            <a:endParaRPr lang="en-CA" sz="2200" dirty="0"/>
          </a:p>
          <a:p>
            <a:pPr marL="252000" indent="-252000">
              <a:lnSpc>
                <a:spcPct val="120000"/>
              </a:lnSpc>
              <a:spcBef>
                <a:spcPts val="288"/>
              </a:spcBef>
              <a:spcAft>
                <a:spcPts val="0"/>
              </a:spcAft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2200" dirty="0"/>
              <a:t>Selenium -50 mcg</a:t>
            </a:r>
            <a:endParaRPr lang="en-CA" sz="2200" dirty="0"/>
          </a:p>
          <a:p>
            <a:pPr marL="252000" indent="-252000">
              <a:lnSpc>
                <a:spcPct val="120000"/>
              </a:lnSpc>
              <a:spcBef>
                <a:spcPts val="288"/>
              </a:spcBef>
              <a:spcAft>
                <a:spcPts val="0"/>
              </a:spcAft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2200" dirty="0"/>
              <a:t>Zinc citrate) - 2.5 mg</a:t>
            </a:r>
            <a:endParaRPr lang="en-CA" sz="2200" dirty="0"/>
          </a:p>
          <a:p>
            <a:pPr marL="252000" indent="-252000">
              <a:lnSpc>
                <a:spcPct val="120000"/>
              </a:lnSpc>
              <a:spcBef>
                <a:spcPts val="288"/>
              </a:spcBef>
              <a:spcAft>
                <a:spcPts val="0"/>
              </a:spcAft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2200" dirty="0"/>
              <a:t>Chromium Picolinate- 62.5 mcg</a:t>
            </a:r>
            <a:endParaRPr lang="en-CA" sz="2200" dirty="0"/>
          </a:p>
          <a:p>
            <a:pPr marL="252000" indent="-252000">
              <a:lnSpc>
                <a:spcPct val="120000"/>
              </a:lnSpc>
              <a:spcBef>
                <a:spcPts val="288"/>
              </a:spcBef>
              <a:spcAft>
                <a:spcPts val="0"/>
              </a:spcAft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2200" dirty="0"/>
              <a:t>Vitamin B12 (</a:t>
            </a:r>
            <a:r>
              <a:rPr lang="en-US" sz="2200" dirty="0" err="1"/>
              <a:t>Methylcobalamin</a:t>
            </a:r>
            <a:r>
              <a:rPr lang="en-US" sz="2200" dirty="0"/>
              <a:t>) -250mcg</a:t>
            </a:r>
          </a:p>
          <a:p>
            <a:pPr marL="252000" indent="-252000">
              <a:lnSpc>
                <a:spcPct val="120000"/>
              </a:lnSpc>
              <a:spcBef>
                <a:spcPts val="288"/>
              </a:spcBef>
              <a:spcAft>
                <a:spcPts val="0"/>
              </a:spcAft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2200" dirty="0"/>
              <a:t>Folate (from Calcium L-5-Methyltetrahydrofolate)-200 mcg</a:t>
            </a:r>
            <a:endParaRPr lang="en-CA" sz="2200" dirty="0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C200B71E-C205-4CBD-A4DC-427B54AAEC1C}"/>
              </a:ext>
            </a:extLst>
          </p:cNvPr>
          <p:cNvSpPr txBox="1">
            <a:spLocks/>
          </p:cNvSpPr>
          <p:nvPr/>
        </p:nvSpPr>
        <p:spPr>
          <a:xfrm>
            <a:off x="5128056" y="1215957"/>
            <a:ext cx="3800820" cy="35940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Helvetica Neue Light"/>
                <a:ea typeface="+mn-ea"/>
                <a:cs typeface="Helvetica Neue Light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rgbClr val="46A9CB"/>
              </a:buClr>
              <a:buFont typeface="Arial" pitchFamily="34" charset="0"/>
              <a:buChar char="•"/>
              <a:defRPr sz="20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Helvetica Neue Light"/>
                <a:ea typeface="+mn-ea"/>
                <a:cs typeface="Helvetica Neue Light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46A9CB"/>
              </a:buClr>
              <a:buFont typeface="Arial" pitchFamily="34" charset="0"/>
              <a:buChar char="•"/>
              <a:defRPr sz="1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Helvetica Neue Light"/>
                <a:ea typeface="+mn-ea"/>
                <a:cs typeface="Helvetica Neue Light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46A9CB"/>
              </a:buClr>
              <a:buFont typeface="Arial" pitchFamily="34" charset="0"/>
              <a:buChar char="•"/>
              <a:defRPr sz="1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Helvetica Neue Light"/>
                <a:ea typeface="+mn-ea"/>
                <a:cs typeface="Helvetica Neue Light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46A9CB"/>
              </a:buClr>
              <a:buFont typeface="Arial" pitchFamily="34" charset="0"/>
              <a:buChar char="•"/>
              <a:defRPr sz="1800" b="0" i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 Neue Light"/>
                <a:ea typeface="+mn-ea"/>
                <a:cs typeface="Helvetica Neue Light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800" b="1" dirty="0"/>
              <a:t>OOCYTE SAP</a:t>
            </a:r>
          </a:p>
          <a:p>
            <a:r>
              <a:rPr lang="en-US" sz="1400" b="1" u="sng" dirty="0"/>
              <a:t>ACTIVE INGREDIENTS</a:t>
            </a:r>
            <a:endParaRPr lang="en-CA" sz="1400" dirty="0"/>
          </a:p>
          <a:p>
            <a:r>
              <a:rPr lang="en-US" sz="1400" b="1" dirty="0"/>
              <a:t>Each non-GMO vegetable capsule contains: </a:t>
            </a:r>
            <a:endParaRPr lang="en-CA" sz="1400" dirty="0"/>
          </a:p>
          <a:p>
            <a:pPr marL="252000" indent="-252000">
              <a:spcBef>
                <a:spcPts val="280"/>
              </a:spcBef>
              <a:spcAft>
                <a:spcPts val="0"/>
              </a:spcAft>
              <a:buClr>
                <a:srgbClr val="00B0F0"/>
              </a:buClr>
              <a:buFont typeface="Arial" pitchFamily="34" charset="0"/>
              <a:buChar char="•"/>
            </a:pPr>
            <a:r>
              <a:rPr lang="en-US" sz="1200" dirty="0"/>
              <a:t>PQ10 (emulsified coenzyme Q10- 50 mg </a:t>
            </a:r>
          </a:p>
          <a:p>
            <a:pPr marL="252000" indent="-252000">
              <a:spcBef>
                <a:spcPts val="280"/>
              </a:spcBef>
              <a:spcAft>
                <a:spcPts val="0"/>
              </a:spcAft>
              <a:buClr>
                <a:srgbClr val="00B0F0"/>
              </a:buClr>
              <a:buFont typeface="Arial" pitchFamily="34" charset="0"/>
              <a:buChar char="•"/>
            </a:pPr>
            <a:r>
              <a:rPr lang="en-US" sz="1200" dirty="0"/>
              <a:t>Acetyl L-Carnitine Hydrochloride -125 mg </a:t>
            </a:r>
          </a:p>
          <a:p>
            <a:pPr marL="252000" indent="-252000">
              <a:spcBef>
                <a:spcPts val="280"/>
              </a:spcBef>
              <a:spcAft>
                <a:spcPts val="0"/>
              </a:spcAft>
              <a:buClr>
                <a:srgbClr val="00B0F0"/>
              </a:buClr>
              <a:buFont typeface="Arial" pitchFamily="34" charset="0"/>
              <a:buChar char="•"/>
            </a:pPr>
            <a:r>
              <a:rPr lang="en-US" sz="1200" dirty="0"/>
              <a:t>N-Acetyl-L-Cysteine- 125 mg </a:t>
            </a:r>
          </a:p>
          <a:p>
            <a:pPr marL="252000" indent="-252000">
              <a:spcBef>
                <a:spcPts val="280"/>
              </a:spcBef>
              <a:spcAft>
                <a:spcPts val="0"/>
              </a:spcAft>
              <a:buClr>
                <a:srgbClr val="00B0F0"/>
              </a:buClr>
              <a:buFont typeface="Arial" pitchFamily="34" charset="0"/>
              <a:buChar char="•"/>
            </a:pPr>
            <a:r>
              <a:rPr lang="en-US" sz="1200" dirty="0"/>
              <a:t>R-alpha-Lipoic acid- 50 mg  </a:t>
            </a:r>
          </a:p>
          <a:p>
            <a:pPr marL="252000" indent="-252000">
              <a:spcBef>
                <a:spcPts val="280"/>
              </a:spcBef>
              <a:spcAft>
                <a:spcPts val="0"/>
              </a:spcAft>
              <a:buClr>
                <a:srgbClr val="00B0F0"/>
              </a:buClr>
              <a:buFont typeface="Arial" pitchFamily="34" charset="0"/>
              <a:buChar char="•"/>
            </a:pPr>
            <a:r>
              <a:rPr lang="en-US" sz="1200" dirty="0"/>
              <a:t>myo-Inositol-250 mg </a:t>
            </a:r>
          </a:p>
          <a:p>
            <a:pPr marL="252000" indent="-252000">
              <a:spcBef>
                <a:spcPts val="280"/>
              </a:spcBef>
              <a:spcAft>
                <a:spcPts val="0"/>
              </a:spcAft>
              <a:buClr>
                <a:srgbClr val="00B0F0"/>
              </a:buClr>
              <a:buFont typeface="Arial" pitchFamily="34" charset="0"/>
              <a:buChar char="•"/>
            </a:pPr>
            <a:r>
              <a:rPr lang="en-US" sz="1200" dirty="0"/>
              <a:t>Mixed tocopherols</a:t>
            </a:r>
            <a:br>
              <a:rPr lang="en-US" sz="1200" dirty="0"/>
            </a:br>
            <a:r>
              <a:rPr lang="en-US" sz="1200" dirty="0"/>
              <a:t>concentrate -25 mg </a:t>
            </a:r>
          </a:p>
          <a:p>
            <a:pPr marL="252000" indent="-252000">
              <a:spcBef>
                <a:spcPts val="280"/>
              </a:spcBef>
              <a:spcAft>
                <a:spcPts val="0"/>
              </a:spcAft>
              <a:buClr>
                <a:srgbClr val="00B0F0"/>
              </a:buClr>
              <a:buFont typeface="Arial" pitchFamily="34" charset="0"/>
              <a:buChar char="•"/>
            </a:pPr>
            <a:r>
              <a:rPr lang="en-US" sz="1200" dirty="0"/>
              <a:t>Vitamin C- 50 mg</a:t>
            </a:r>
          </a:p>
        </p:txBody>
      </p:sp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6F80D2C3-82A0-BD4C-69B0-58C66B74715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141" y="3496582"/>
            <a:ext cx="1405204" cy="2626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4486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0C079082-1DBA-455B-9D33-5E8FEB3A57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741789"/>
            <a:ext cx="9144000" cy="11162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AAD4CD6-15C1-4675-906D-10832E5C6040}"/>
              </a:ext>
            </a:extLst>
          </p:cNvPr>
          <p:cNvSpPr txBox="1"/>
          <p:nvPr/>
        </p:nvSpPr>
        <p:spPr>
          <a:xfrm>
            <a:off x="1" y="381001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A3471"/>
                </a:solidFill>
                <a:latin typeface="Fira Sans" panose="020B0503050000020004" pitchFamily="34" charset="0"/>
              </a:rPr>
              <a:t>LET'S MAKE THE NEXT GENERATION THE HEALTHIEST </a:t>
            </a:r>
            <a:endParaRPr lang="en-CA" sz="4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F8BF3E-98F8-4ACC-AC9E-CB9245268A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217" y="1827551"/>
            <a:ext cx="8490857" cy="1185185"/>
          </a:xfrm>
        </p:spPr>
        <p:txBody>
          <a:bodyPr>
            <a:normAutofit/>
          </a:bodyPr>
          <a:lstStyle/>
          <a:p>
            <a:pPr algn="just"/>
            <a:r>
              <a:rPr lang="en-CA" dirty="0"/>
              <a:t>With the vast amount of research focused on improving the health of both oocyte and sperm it is critical for us as naturopathic doctors to educate our patients pre-conceptually on optimizing health for their babies</a:t>
            </a:r>
          </a:p>
        </p:txBody>
      </p:sp>
      <p:pic>
        <p:nvPicPr>
          <p:cNvPr id="6" name="Picture 5" descr="A group of babies sitting together&#10;&#10;Description automatically generated with medium confidence">
            <a:extLst>
              <a:ext uri="{FF2B5EF4-FFF2-40B4-BE49-F238E27FC236}">
                <a16:creationId xmlns:a16="http://schemas.microsoft.com/office/drawing/2014/main" id="{8C8DB898-A05A-6181-6D05-CEA7F681AC5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975" y="2825996"/>
            <a:ext cx="6969649" cy="303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6183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0C079082-1DBA-455B-9D33-5E8FEB3A57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741789"/>
            <a:ext cx="9144000" cy="11162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AAD4CD6-15C1-4675-906D-10832E5C6040}"/>
              </a:ext>
            </a:extLst>
          </p:cNvPr>
          <p:cNvSpPr txBox="1"/>
          <p:nvPr/>
        </p:nvSpPr>
        <p:spPr>
          <a:xfrm>
            <a:off x="1" y="381001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A3471"/>
                </a:solidFill>
                <a:latin typeface="Fira Sans" panose="020B0503050000020004" pitchFamily="34" charset="0"/>
              </a:rPr>
              <a:t>References</a:t>
            </a:r>
            <a:endParaRPr lang="en-CA" sz="4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F8BF3E-98F8-4ACC-AC9E-CB9245268A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217" y="1348632"/>
            <a:ext cx="8490857" cy="4393157"/>
          </a:xfrm>
        </p:spPr>
        <p:txBody>
          <a:bodyPr>
            <a:noAutofit/>
          </a:bodyPr>
          <a:lstStyle/>
          <a:p>
            <a:pPr marL="342900" indent="-342900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800" dirty="0" err="1"/>
              <a:t>Abdelrazik</a:t>
            </a:r>
            <a:r>
              <a:rPr lang="en-US" sz="800" dirty="0"/>
              <a:t>, H., et al., L-carnitine decreases DNA damage and improves the in vitro blastocyte development rate in mouse embryos. </a:t>
            </a:r>
            <a:r>
              <a:rPr lang="en-US" sz="800" dirty="0" err="1"/>
              <a:t>Fertil</a:t>
            </a:r>
            <a:r>
              <a:rPr lang="en-US" sz="800" dirty="0"/>
              <a:t> </a:t>
            </a:r>
            <a:r>
              <a:rPr lang="en-US" sz="800" dirty="0" err="1"/>
              <a:t>Steril</a:t>
            </a:r>
            <a:r>
              <a:rPr lang="en-US" sz="800" dirty="0"/>
              <a:t>. 2009. 91(2): 589-96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CA" sz="800" dirty="0" err="1"/>
              <a:t>Aboulmaouahib</a:t>
            </a:r>
            <a:r>
              <a:rPr lang="en-CA" sz="800" dirty="0"/>
              <a:t>, S et al. Impact of alcohol and cigarette smoking consumption in male fertility potential: Looks at lipid peroxidation, enzymatic antioxidant activities and sperm DNA damage. </a:t>
            </a:r>
            <a:r>
              <a:rPr lang="en-CA" sz="800" dirty="0" err="1"/>
              <a:t>Andrologia</a:t>
            </a:r>
            <a:r>
              <a:rPr lang="en-CA" sz="800" dirty="0"/>
              <a:t> 2017 Nov 21. </a:t>
            </a:r>
            <a:r>
              <a:rPr lang="en-CA" sz="800" dirty="0" err="1"/>
              <a:t>doi</a:t>
            </a:r>
            <a:r>
              <a:rPr lang="en-CA" sz="800" dirty="0"/>
              <a:t>: 10.1111/and.12926. [</a:t>
            </a:r>
            <a:r>
              <a:rPr lang="en-CA" sz="800" dirty="0" err="1"/>
              <a:t>Epub</a:t>
            </a:r>
            <a:r>
              <a:rPr lang="en-CA" sz="800" dirty="0"/>
              <a:t> ahead of print]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800" dirty="0"/>
              <a:t>Ahmadi S, et al. Antioxidant supplements and semen parameters: An evidence based review. Int J </a:t>
            </a:r>
            <a:r>
              <a:rPr lang="en-US" sz="800" dirty="0" err="1"/>
              <a:t>Reprod</a:t>
            </a:r>
            <a:r>
              <a:rPr lang="en-US" sz="800" dirty="0"/>
              <a:t> Biomed (Yazd). 2016;14(12):729-736.</a:t>
            </a:r>
            <a:endParaRPr lang="en-CA" sz="800" dirty="0"/>
          </a:p>
          <a:p>
            <a:pPr marL="342900" indent="-342900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CA" sz="800" dirty="0"/>
              <a:t>Ames, B.N., and J. Liu. “Delaying the mitochondrial decay of aging with </a:t>
            </a:r>
            <a:r>
              <a:rPr lang="en-CA" sz="800" dirty="0" err="1"/>
              <a:t>acetylcarnitine</a:t>
            </a:r>
            <a:r>
              <a:rPr lang="en-CA" sz="800" dirty="0"/>
              <a:t>.” Annals of the New York Academy of Sciences. Vol. 1033 (2004): 108–116.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800" dirty="0" err="1"/>
              <a:t>Artini</a:t>
            </a:r>
            <a:r>
              <a:rPr lang="en-US" sz="800" dirty="0"/>
              <a:t>, PG., et al., Endocrine and clinical effects of myo-inositol administration in polycystic ovary syndrome. </a:t>
            </a:r>
            <a:r>
              <a:rPr lang="en-US" sz="800" dirty="0" err="1"/>
              <a:t>Gynecol</a:t>
            </a:r>
            <a:r>
              <a:rPr lang="en-US" sz="800" dirty="0"/>
              <a:t> Endocrinol. 2013. 29(4): 375-9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800" dirty="0" err="1"/>
              <a:t>Balercia</a:t>
            </a:r>
            <a:r>
              <a:rPr lang="en-US" sz="800" dirty="0"/>
              <a:t> G., et al. Coenzyme Q 10 treatment in infertile men with idiopathic </a:t>
            </a:r>
            <a:r>
              <a:rPr lang="en-US" sz="800" dirty="0" err="1"/>
              <a:t>asthenozoospermia</a:t>
            </a:r>
            <a:r>
              <a:rPr lang="en-US" sz="800" dirty="0"/>
              <a:t>: a placebo-controlled, double-blind randomized trial. </a:t>
            </a:r>
            <a:r>
              <a:rPr lang="en-US" sz="800" dirty="0" err="1"/>
              <a:t>Fertil</a:t>
            </a:r>
            <a:r>
              <a:rPr lang="en-US" sz="800" dirty="0"/>
              <a:t> </a:t>
            </a:r>
            <a:r>
              <a:rPr lang="en-US" sz="800" dirty="0" err="1"/>
              <a:t>Steril</a:t>
            </a:r>
            <a:r>
              <a:rPr lang="en-US" sz="800" dirty="0"/>
              <a:t> 2009; 91: 1785-1792.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800" dirty="0" err="1"/>
              <a:t>Barim</a:t>
            </a:r>
            <a:r>
              <a:rPr lang="en-US" sz="800" dirty="0"/>
              <a:t>-Oz, O., et al., The influence of dietary antioxidant on ovarian eggs and levels of vitamin E, C, A, astaxanthin, </a:t>
            </a:r>
            <a:r>
              <a:rPr lang="en-US" sz="800" dirty="0">
                <a:sym typeface="Symbol" panose="05050102010706020507" pitchFamily="18" charset="2"/>
              </a:rPr>
              <a:t></a:t>
            </a:r>
            <a:r>
              <a:rPr lang="en-US" sz="800" dirty="0"/>
              <a:t>- carotene and oxidative stress in tissues of </a:t>
            </a:r>
            <a:r>
              <a:rPr lang="en-US" sz="800" dirty="0" err="1"/>
              <a:t>Astacus</a:t>
            </a:r>
            <a:r>
              <a:rPr lang="en-US" sz="800" dirty="0"/>
              <a:t> </a:t>
            </a:r>
            <a:r>
              <a:rPr lang="en-US" sz="800" dirty="0" err="1"/>
              <a:t>leptodactylus</a:t>
            </a:r>
            <a:r>
              <a:rPr lang="en-US" sz="800" dirty="0"/>
              <a:t> (</a:t>
            </a:r>
            <a:r>
              <a:rPr lang="en-US" sz="800" dirty="0" err="1"/>
              <a:t>Eschscholtz</a:t>
            </a:r>
            <a:r>
              <a:rPr lang="en-US" sz="800" dirty="0"/>
              <a:t>) during reproduction. Cell Mol Biol (Noisy-le-grand). 2016. 62(14): 1-10.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CA" sz="800" dirty="0" err="1"/>
              <a:t>Benkhalifa</a:t>
            </a:r>
            <a:r>
              <a:rPr lang="en-CA" sz="800" dirty="0"/>
              <a:t> M, Ferreira YJ, </a:t>
            </a:r>
            <a:r>
              <a:rPr lang="en-CA" sz="800" dirty="0" err="1"/>
              <a:t>Chahii</a:t>
            </a:r>
            <a:r>
              <a:rPr lang="en-CA" sz="800" dirty="0"/>
              <a:t> H, </a:t>
            </a:r>
            <a:r>
              <a:rPr lang="en-CA" sz="800" dirty="0" err="1"/>
              <a:t>Louanjli</a:t>
            </a:r>
            <a:r>
              <a:rPr lang="en-CA" sz="800" dirty="0"/>
              <a:t> </a:t>
            </a:r>
            <a:r>
              <a:rPr lang="en-CA" sz="800" dirty="0" err="1"/>
              <a:t>N,Miron</a:t>
            </a:r>
            <a:r>
              <a:rPr lang="en-CA" sz="800" dirty="0"/>
              <a:t> P, </a:t>
            </a:r>
            <a:r>
              <a:rPr lang="en-CA" sz="800" dirty="0" err="1"/>
              <a:t>Merviel</a:t>
            </a:r>
            <a:r>
              <a:rPr lang="en-CA" sz="800" dirty="0"/>
              <a:t> P, et al. Mitochondria: Participation to infertility as source of energy and cause of senescence. The International Journal of Biochemistry &amp; Cell Biology. 2014;55:60–4.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CA" sz="800" dirty="0"/>
              <a:t>Chiu T, Rogers M, Law E, Briton-Jones C, Cheung L, Haines C. Follicular ﬂuid and serum concentrations of myo-inositol in patients undergoing IVF: relationship with oocyte quality. Human Reproduction. 2002;17(6):1591-1596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800" dirty="0" err="1"/>
              <a:t>Ciftci</a:t>
            </a:r>
            <a:r>
              <a:rPr lang="en-US" sz="800" dirty="0"/>
              <a:t>, H., et al. Effects of N-acetylcysteine on semen parameters and oxidative/antioxidant status. Urology 2009; 74, 73–76.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800" dirty="0"/>
              <a:t>Cornet, D., et al. Association between the MTHFR-C677T isoform and structure of sperm DNA. </a:t>
            </a:r>
            <a:r>
              <a:rPr lang="en-CA" sz="800" i="1" dirty="0"/>
              <a:t>J Assist </a:t>
            </a:r>
            <a:r>
              <a:rPr lang="en-CA" sz="800" i="1" dirty="0" err="1"/>
              <a:t>Reprod</a:t>
            </a:r>
            <a:r>
              <a:rPr lang="en-CA" sz="800" i="1" dirty="0"/>
              <a:t> Genet </a:t>
            </a:r>
            <a:r>
              <a:rPr lang="en-CA" sz="800" dirty="0"/>
              <a:t>(2017) 34:1283–1288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CA" sz="800" dirty="0"/>
              <a:t>ESHRE Guideline: management of women with premature ovarian insuﬃciency. Human Reproduction. 2016;31(5):926–37.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CA" sz="800" dirty="0" err="1"/>
              <a:t>Facchine</a:t>
            </a:r>
            <a:r>
              <a:rPr lang="en-CA" sz="800" dirty="0"/>
              <a:t> F., </a:t>
            </a:r>
            <a:r>
              <a:rPr lang="en-CA" sz="800" dirty="0" err="1"/>
              <a:t>et,al</a:t>
            </a:r>
            <a:r>
              <a:rPr lang="en-CA" sz="800" dirty="0"/>
              <a:t>., Results from the International Consensus Conference on Myo-inositol and d-chiro-inositol in Obstetrics and Gynecology: the link between metabolic syndrome and PCOS. European Journal of Obstetrics &amp; Gynecology and Reproductive Biology. 2015;195:72-76.</a:t>
            </a:r>
          </a:p>
          <a:p>
            <a:pPr marL="342900" lvl="0" indent="-342900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800" dirty="0" err="1"/>
              <a:t>Fenkci</a:t>
            </a:r>
            <a:r>
              <a:rPr lang="en-US" sz="800" dirty="0"/>
              <a:t>, SM., et al., Serum total L-carnitine levels in non-obese women with polycystic ovary syndrome. Hum </a:t>
            </a:r>
            <a:r>
              <a:rPr lang="en-US" sz="800" dirty="0" err="1"/>
              <a:t>Reprod</a:t>
            </a:r>
            <a:r>
              <a:rPr lang="en-US" sz="800" dirty="0"/>
              <a:t>. 2008. 23(7): 1602-6</a:t>
            </a:r>
            <a:endParaRPr lang="en-CA" sz="800" dirty="0"/>
          </a:p>
          <a:p>
            <a:pPr marL="342900" indent="-342900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800" dirty="0" err="1"/>
              <a:t>Genazzani</a:t>
            </a:r>
            <a:r>
              <a:rPr lang="en-US" sz="800" dirty="0"/>
              <a:t>, AD., et al., Modulatory effects of alpha-lipoic acid (ALA) administration on insulin sensitivity in obese PCOS patients. J Endocrinol Invest. 2017. </a:t>
            </a:r>
            <a:r>
              <a:rPr lang="en-US" sz="800" dirty="0" err="1"/>
              <a:t>doi</a:t>
            </a:r>
            <a:r>
              <a:rPr lang="en-US" sz="800" dirty="0"/>
              <a:t>: 10.1007/s40618-017-0782-z.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800" dirty="0" err="1"/>
              <a:t>Gulcin</a:t>
            </a:r>
            <a:r>
              <a:rPr lang="en-US" sz="800" dirty="0"/>
              <a:t>, I., et al., Antioxidant and </a:t>
            </a:r>
            <a:r>
              <a:rPr lang="en-US" sz="800" dirty="0" err="1"/>
              <a:t>antiradocal</a:t>
            </a:r>
            <a:r>
              <a:rPr lang="en-US" sz="800" dirty="0"/>
              <a:t> activities of L-carnitine. Life Sci. 2006. 78(8): 803-11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CA" sz="800" dirty="0">
                <a:hlinkClick r:id="rId4"/>
              </a:rPr>
              <a:t>Gundersen TD</a:t>
            </a:r>
            <a:r>
              <a:rPr lang="en-CA" sz="800" dirty="0"/>
              <a:t>, et al. Association Between Use of Marijuana and Male Reproductive Hormones and Semen Quality: A Study Among 1,215 Healthy Young Men.</a:t>
            </a:r>
            <a:r>
              <a:rPr lang="en-CA" sz="800" dirty="0">
                <a:hlinkClick r:id="rId5" tooltip="American journal of epidemiology."/>
              </a:rPr>
              <a:t> Am J Epidemiol.</a:t>
            </a:r>
            <a:r>
              <a:rPr lang="en-CA" sz="800" dirty="0"/>
              <a:t> 2015 Sep 15;182(6):473-81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800" dirty="0"/>
              <a:t>Ismail, AM., et al., Adding L-carnitine to clomiphene resistant PCOS women improves the quality of ovulation and the pregnancy rate. A randomized clinical trial. </a:t>
            </a:r>
            <a:r>
              <a:rPr lang="en-US" sz="800" dirty="0" err="1"/>
              <a:t>Eur</a:t>
            </a:r>
            <a:r>
              <a:rPr lang="en-US" sz="800" dirty="0"/>
              <a:t> J </a:t>
            </a:r>
            <a:r>
              <a:rPr lang="en-US" sz="800" dirty="0" err="1"/>
              <a:t>Obstet</a:t>
            </a:r>
            <a:r>
              <a:rPr lang="en-US" sz="800" dirty="0"/>
              <a:t> </a:t>
            </a:r>
            <a:r>
              <a:rPr lang="en-US" sz="800" dirty="0" err="1"/>
              <a:t>Gynecol</a:t>
            </a:r>
            <a:r>
              <a:rPr lang="en-US" sz="800" dirty="0"/>
              <a:t> </a:t>
            </a:r>
            <a:r>
              <a:rPr lang="en-US" sz="800" dirty="0" err="1"/>
              <a:t>Reprod</a:t>
            </a:r>
            <a:r>
              <a:rPr lang="en-US" sz="800" dirty="0"/>
              <a:t> Biol. 2014. 180: 148-52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CA" sz="800" dirty="0" err="1"/>
              <a:t>Kathirvel</a:t>
            </a:r>
            <a:r>
              <a:rPr lang="en-CA" sz="800" dirty="0"/>
              <a:t>, E., et al. “Acetyl-l‑carnitine and lipoic acid improve mitochondrial abnormalities and serum levels of liver enzymes in a mouse model of </a:t>
            </a:r>
            <a:r>
              <a:rPr lang="en-CA" sz="800" dirty="0" err="1"/>
              <a:t>nonalcoholic</a:t>
            </a:r>
            <a:r>
              <a:rPr lang="en-CA" sz="800" dirty="0"/>
              <a:t> fatty liver disease.” Nutrition Research. Vol. 33, No. 11 (2013): 932–941.</a:t>
            </a:r>
            <a:r>
              <a:rPr lang="en-US" sz="800" dirty="0"/>
              <a:t> 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800" dirty="0" err="1"/>
              <a:t>Keskes</a:t>
            </a:r>
            <a:r>
              <a:rPr lang="en-US" sz="800" dirty="0"/>
              <a:t>-Ammar L., et al. Sperm oxidative stress and the effect of an oral vitamin E and selenium supplement on semen quality in infertile men. Arch </a:t>
            </a:r>
            <a:r>
              <a:rPr lang="en-US" sz="800" dirty="0" err="1"/>
              <a:t>Androl</a:t>
            </a:r>
            <a:r>
              <a:rPr lang="en-US" sz="800" dirty="0"/>
              <a:t> 2003; 49: 83-94.</a:t>
            </a:r>
            <a:endParaRPr lang="en-CA" sz="800" dirty="0"/>
          </a:p>
          <a:p>
            <a:pPr marL="342900" lvl="0" indent="-342900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800" dirty="0"/>
              <a:t> </a:t>
            </a:r>
            <a:r>
              <a:rPr lang="en-US" sz="800" dirty="0" err="1"/>
              <a:t>Lafuente</a:t>
            </a:r>
            <a:r>
              <a:rPr lang="en-US" sz="800" dirty="0"/>
              <a:t> R., et al. Coenzyme Q10 and male infertility: a meta-analysis. J Assis </a:t>
            </a:r>
            <a:r>
              <a:rPr lang="en-US" sz="800" dirty="0" err="1"/>
              <a:t>Reprod</a:t>
            </a:r>
            <a:r>
              <a:rPr lang="en-US" sz="800" dirty="0"/>
              <a:t> Gen 2013; 30: 1147-1156.</a:t>
            </a:r>
            <a:endParaRPr lang="en-CA" sz="800" dirty="0"/>
          </a:p>
        </p:txBody>
      </p:sp>
    </p:spTree>
    <p:extLst>
      <p:ext uri="{BB962C8B-B14F-4D97-AF65-F5344CB8AC3E}">
        <p14:creationId xmlns:p14="http://schemas.microsoft.com/office/powerpoint/2010/main" val="28195624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0C079082-1DBA-455B-9D33-5E8FEB3A57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741789"/>
            <a:ext cx="9144000" cy="11162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AAD4CD6-15C1-4675-906D-10832E5C6040}"/>
              </a:ext>
            </a:extLst>
          </p:cNvPr>
          <p:cNvSpPr txBox="1"/>
          <p:nvPr/>
        </p:nvSpPr>
        <p:spPr>
          <a:xfrm>
            <a:off x="1" y="381001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A3471"/>
                </a:solidFill>
                <a:latin typeface="Fira Sans" panose="020B0503050000020004" pitchFamily="34" charset="0"/>
              </a:rPr>
              <a:t>References</a:t>
            </a:r>
            <a:endParaRPr lang="en-CA" sz="4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F8BF3E-98F8-4ACC-AC9E-CB9245268A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217" y="1134987"/>
            <a:ext cx="8490857" cy="4393157"/>
          </a:xfrm>
        </p:spPr>
        <p:txBody>
          <a:bodyPr>
            <a:noAutofit/>
          </a:bodyPr>
          <a:lstStyle/>
          <a:p>
            <a:pPr marL="171450" indent="-171450">
              <a:spcAft>
                <a:spcPts val="0"/>
              </a:spcAft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CA" sz="800" dirty="0"/>
              <a:t>Meldrum DR, Casper F, Diez-Juan A, Simon C, </a:t>
            </a:r>
            <a:r>
              <a:rPr lang="en-CA" sz="800" dirty="0" err="1"/>
              <a:t>Domar</a:t>
            </a:r>
            <a:r>
              <a:rPr lang="en-CA" sz="800" dirty="0"/>
              <a:t> AD, </a:t>
            </a:r>
            <a:r>
              <a:rPr lang="en-CA" sz="800" dirty="0" err="1"/>
              <a:t>Frydman</a:t>
            </a:r>
            <a:r>
              <a:rPr lang="en-CA" sz="800" dirty="0"/>
              <a:t> R. Aging and the environment aﬀect gamete and embryo potential: can we intervene? Fertility and Sterility. 2016;105(3):548–59.</a:t>
            </a:r>
          </a:p>
          <a:p>
            <a:pPr marL="171450" indent="-171450">
              <a:spcAft>
                <a:spcPts val="0"/>
              </a:spcAft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800" dirty="0" err="1"/>
              <a:t>Menchini-Fabris</a:t>
            </a:r>
            <a:r>
              <a:rPr lang="en-US" sz="800" dirty="0"/>
              <a:t> GF., et al. Free L-carnitine in human semen: its variability in different </a:t>
            </a:r>
            <a:r>
              <a:rPr lang="en-US" sz="800" dirty="0" err="1"/>
              <a:t>andrologic</a:t>
            </a:r>
            <a:r>
              <a:rPr lang="en-US" sz="800" dirty="0"/>
              <a:t> pathologies. </a:t>
            </a:r>
            <a:r>
              <a:rPr lang="en-US" sz="800" dirty="0" err="1"/>
              <a:t>Fertil</a:t>
            </a:r>
            <a:r>
              <a:rPr lang="en-US" sz="800" dirty="0"/>
              <a:t> </a:t>
            </a:r>
            <a:r>
              <a:rPr lang="en-US" sz="800" dirty="0" err="1"/>
              <a:t>Steril</a:t>
            </a:r>
            <a:r>
              <a:rPr lang="en-US" sz="800" dirty="0"/>
              <a:t> 1984;42:263-267.</a:t>
            </a:r>
          </a:p>
          <a:p>
            <a:pPr marL="171450" indent="-171450">
              <a:spcAft>
                <a:spcPts val="0"/>
              </a:spcAft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800" dirty="0"/>
              <a:t>Moncada ML., et al. Effect of </a:t>
            </a:r>
            <a:r>
              <a:rPr lang="en-US" sz="800" dirty="0" err="1"/>
              <a:t>acetylcarnitine</a:t>
            </a:r>
            <a:r>
              <a:rPr lang="en-US" sz="800" dirty="0"/>
              <a:t> treatment in </a:t>
            </a:r>
            <a:r>
              <a:rPr lang="en-US" sz="800" dirty="0" err="1"/>
              <a:t>oligoasthenospermic</a:t>
            </a:r>
            <a:r>
              <a:rPr lang="en-US" sz="800" dirty="0"/>
              <a:t> patients. Acta </a:t>
            </a:r>
            <a:r>
              <a:rPr lang="en-US" sz="800" dirty="0" err="1"/>
              <a:t>Eur</a:t>
            </a:r>
            <a:r>
              <a:rPr lang="en-US" sz="800" dirty="0"/>
              <a:t> </a:t>
            </a:r>
            <a:r>
              <a:rPr lang="en-US" sz="800" dirty="0" err="1"/>
              <a:t>Fertil</a:t>
            </a:r>
            <a:r>
              <a:rPr lang="en-US" sz="800" dirty="0"/>
              <a:t> 1992; 23, 221–224.</a:t>
            </a:r>
            <a:endParaRPr lang="en-CA" sz="800" dirty="0"/>
          </a:p>
          <a:p>
            <a:pPr marL="171450" indent="-171450">
              <a:spcAft>
                <a:spcPts val="0"/>
              </a:spcAft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800" dirty="0" err="1"/>
              <a:t>Mongioi</a:t>
            </a:r>
            <a:r>
              <a:rPr lang="en-US" sz="800" dirty="0"/>
              <a:t> L. The role of carnitine in male infertility. Andrology. 2016 Sep;4(5):800-7. </a:t>
            </a:r>
          </a:p>
          <a:p>
            <a:pPr marL="171450" indent="-171450">
              <a:spcAft>
                <a:spcPts val="0"/>
              </a:spcAft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800" dirty="0"/>
              <a:t>Murphy LE, et al. Folate and vitamin B12 in idiopathic male infertility. Asian J </a:t>
            </a:r>
            <a:r>
              <a:rPr lang="en-US" sz="800" dirty="0" err="1"/>
              <a:t>Androl</a:t>
            </a:r>
            <a:r>
              <a:rPr lang="en-US" sz="800" dirty="0"/>
              <a:t>. 2011 Nov;13(6):856-61. </a:t>
            </a:r>
            <a:endParaRPr lang="en-CA" sz="800" dirty="0"/>
          </a:p>
          <a:p>
            <a:pPr marL="171450" indent="-171450">
              <a:spcAft>
                <a:spcPts val="0"/>
              </a:spcAft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800" dirty="0" err="1"/>
              <a:t>Pacchiarotti</a:t>
            </a:r>
            <a:r>
              <a:rPr lang="en-US" sz="800" dirty="0"/>
              <a:t>, A., et al., Effect of myo-inositol and melatonin versus myo-inositol, in a randomized controlled trial, for improving in vitro fertilization of patients with polycystic ovarian syndrome. </a:t>
            </a:r>
            <a:r>
              <a:rPr lang="en-US" sz="800" dirty="0" err="1"/>
              <a:t>Gynecol</a:t>
            </a:r>
            <a:r>
              <a:rPr lang="en-US" sz="800" dirty="0"/>
              <a:t> Endocrinol. 2016. 32(1): 69-73</a:t>
            </a:r>
          </a:p>
          <a:p>
            <a:pPr marL="171450" indent="-171450">
              <a:spcAft>
                <a:spcPts val="0"/>
              </a:spcAft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800" dirty="0"/>
              <a:t>Pal L, Jindal S, </a:t>
            </a:r>
            <a:r>
              <a:rPr lang="en-US" sz="800" dirty="0" err="1"/>
              <a:t>WiS</a:t>
            </a:r>
            <a:r>
              <a:rPr lang="en-US" sz="800" dirty="0"/>
              <a:t> BR, Santoro N. Less is more... Increased gonadotropin use for ovarian stimulation adversely inﬂuences clinical pregnancy and live birth following IVF. Fertility Sterility 2008; 89:1694–701.	</a:t>
            </a:r>
          </a:p>
          <a:p>
            <a:pPr marL="171450" lvl="0" indent="-171450">
              <a:spcAft>
                <a:spcPts val="0"/>
              </a:spcAft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800" dirty="0" err="1"/>
              <a:t>Rahmani</a:t>
            </a:r>
            <a:r>
              <a:rPr lang="en-US" sz="800" dirty="0"/>
              <a:t>, E., et al., The effect of coenzyme Q10 supplementation on gene expression related to insulin, lipid and inflammation in patients with polycystic ovary syndrome. </a:t>
            </a:r>
            <a:r>
              <a:rPr lang="en-US" sz="800" dirty="0" err="1"/>
              <a:t>Gynecol</a:t>
            </a:r>
            <a:r>
              <a:rPr lang="en-US" sz="800" dirty="0"/>
              <a:t> Endocrinol. 2017. 26: 1-6</a:t>
            </a:r>
          </a:p>
          <a:p>
            <a:pPr marL="171450" indent="-171450">
              <a:spcAft>
                <a:spcPts val="0"/>
              </a:spcAft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800" dirty="0"/>
              <a:t>Rago, R., et al., Effect of myo-inositol and alpha-lipoic acid on oocyte quality in polycystic ovary syndrome non-obese women undergoing in vitro fertilization: a pilot study. J Biol </a:t>
            </a:r>
            <a:r>
              <a:rPr lang="en-US" sz="800" dirty="0" err="1"/>
              <a:t>Regul</a:t>
            </a:r>
            <a:r>
              <a:rPr lang="en-US" sz="800" dirty="0"/>
              <a:t> </a:t>
            </a:r>
            <a:r>
              <a:rPr lang="en-US" sz="800" dirty="0" err="1"/>
              <a:t>Homeost</a:t>
            </a:r>
            <a:r>
              <a:rPr lang="en-US" sz="800" dirty="0"/>
              <a:t> Agents. 2015. 29(4): 913-23</a:t>
            </a:r>
          </a:p>
          <a:p>
            <a:pPr marL="171450" indent="-171450">
              <a:spcAft>
                <a:spcPts val="0"/>
              </a:spcAft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800" dirty="0" err="1"/>
              <a:t>Refaeey</a:t>
            </a:r>
            <a:r>
              <a:rPr lang="en-US" sz="800" dirty="0"/>
              <a:t>, A., et al., Combined coenzyme Q10 and clomiphene citrate for ovulation in clomiphene-citrate-resistant polycystic ovary </a:t>
            </a:r>
            <a:r>
              <a:rPr lang="en-US" sz="800" dirty="0" err="1"/>
              <a:t>sydrome</a:t>
            </a:r>
            <a:r>
              <a:rPr lang="en-US" sz="800" dirty="0"/>
              <a:t>. </a:t>
            </a:r>
            <a:r>
              <a:rPr lang="en-US" sz="800" dirty="0" err="1"/>
              <a:t>Reprod</a:t>
            </a:r>
            <a:r>
              <a:rPr lang="en-US" sz="800" dirty="0"/>
              <a:t> Biomed Online. 2014. 29(1): 119-24</a:t>
            </a:r>
          </a:p>
          <a:p>
            <a:pPr marL="171450" indent="-171450">
              <a:spcAft>
                <a:spcPts val="0"/>
              </a:spcAft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800" dirty="0"/>
              <a:t>Rossi BV, Berry KF, </a:t>
            </a:r>
            <a:r>
              <a:rPr lang="en-US" sz="800" dirty="0" err="1"/>
              <a:t>Hornstein</a:t>
            </a:r>
            <a:r>
              <a:rPr lang="en-US" sz="800" dirty="0"/>
              <a:t> MD, Cramer DW, Ehrlich S, </a:t>
            </a:r>
            <a:r>
              <a:rPr lang="en-US" sz="800" dirty="0" err="1"/>
              <a:t>Missmer</a:t>
            </a:r>
            <a:r>
              <a:rPr lang="en-US" sz="800" dirty="0"/>
              <a:t> SA. Eﬀect of alcohol consumption on in vitro fertilization. </a:t>
            </a:r>
            <a:r>
              <a:rPr lang="en-US" sz="800" dirty="0" err="1"/>
              <a:t>Obstet</a:t>
            </a:r>
            <a:r>
              <a:rPr lang="en-US" sz="800" dirty="0"/>
              <a:t> Gynecol. 2011;117:136–42.</a:t>
            </a:r>
          </a:p>
          <a:p>
            <a:pPr marL="171450" indent="-171450">
              <a:spcAft>
                <a:spcPts val="0"/>
              </a:spcAft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800" dirty="0"/>
              <a:t>Ruder, EH., et al., Female dietary antioxidant intake and time to pregnancy among couples treated for unexplained infertility. </a:t>
            </a:r>
            <a:r>
              <a:rPr lang="en-US" sz="800" dirty="0" err="1"/>
              <a:t>Fertil</a:t>
            </a:r>
            <a:r>
              <a:rPr lang="en-US" sz="800" dirty="0"/>
              <a:t> </a:t>
            </a:r>
            <a:r>
              <a:rPr lang="en-US" sz="800" dirty="0" err="1"/>
              <a:t>Steril</a:t>
            </a:r>
            <a:r>
              <a:rPr lang="en-US" sz="800" dirty="0"/>
              <a:t>. 2014. 101(3): 759-66</a:t>
            </a:r>
          </a:p>
          <a:p>
            <a:pPr marL="171450" indent="-171450">
              <a:spcAft>
                <a:spcPts val="0"/>
              </a:spcAft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800" dirty="0" err="1"/>
              <a:t>Safarinejad</a:t>
            </a:r>
            <a:r>
              <a:rPr lang="en-US" sz="800" dirty="0"/>
              <a:t>, M.R.,  and </a:t>
            </a:r>
            <a:r>
              <a:rPr lang="en-US" sz="800" dirty="0" err="1"/>
              <a:t>Safarinejad</a:t>
            </a:r>
            <a:r>
              <a:rPr lang="en-US" sz="800" dirty="0"/>
              <a:t>, S. Efficacy of selenium and/ or N-acetyl-cysteine for improving semen parameters in infertile men: a double-blind, placebo controlled, randomized study. J. Urol. 2009; 181, 741–751.</a:t>
            </a:r>
          </a:p>
          <a:p>
            <a:pPr marL="171450" indent="-171450">
              <a:spcAft>
                <a:spcPts val="0"/>
              </a:spcAft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800" dirty="0" err="1"/>
              <a:t>Safarinejad</a:t>
            </a:r>
            <a:r>
              <a:rPr lang="en-US" sz="800" dirty="0"/>
              <a:t> MR., et al. Effects of the reduced form of coenzyme Q 10 (ubiquinol) on semen parameters in men with idiopathic infertility: a double-blind, placebo controlled, randomized study. J </a:t>
            </a:r>
            <a:r>
              <a:rPr lang="en-US" sz="800" dirty="0" err="1"/>
              <a:t>Urol</a:t>
            </a:r>
            <a:r>
              <a:rPr lang="en-US" sz="800" dirty="0"/>
              <a:t> 2012; 188: 526-531.</a:t>
            </a:r>
          </a:p>
          <a:p>
            <a:pPr marL="171450" indent="-171450">
              <a:spcAft>
                <a:spcPts val="0"/>
              </a:spcAft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800" dirty="0"/>
              <a:t>Sandler B., and B. Faragher. Treatment of oligospermia with vitamin B-12. Infertility 1984; 7:133-138. </a:t>
            </a:r>
            <a:endParaRPr lang="en-CA" sz="800" dirty="0"/>
          </a:p>
          <a:p>
            <a:pPr marL="171450" indent="-171450">
              <a:spcAft>
                <a:spcPts val="0"/>
              </a:spcAft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CA" sz="800" dirty="0"/>
              <a:t>Seko L, Moroni R, </a:t>
            </a:r>
            <a:r>
              <a:rPr lang="en-CA" sz="800" dirty="0" err="1"/>
              <a:t>Leitao</a:t>
            </a:r>
            <a:r>
              <a:rPr lang="en-CA" sz="800" dirty="0"/>
              <a:t> V, Teixeira D, </a:t>
            </a:r>
            <a:r>
              <a:rPr lang="en-CA" sz="800" dirty="0" err="1"/>
              <a:t>Nastri</a:t>
            </a:r>
            <a:r>
              <a:rPr lang="en-CA" sz="800" dirty="0"/>
              <a:t> C, Martins W. Melatonin supplementation during controlled ovarian stimulation for women undergoing assisted reproductive technology: systematic review and meta-analysis of randomized controlled trials. Fertility and Sterility. 2014;101(1): 154-161.e4.</a:t>
            </a:r>
          </a:p>
          <a:p>
            <a:pPr marL="171450" indent="-171450">
              <a:spcAft>
                <a:spcPts val="0"/>
              </a:spcAft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800" dirty="0"/>
              <a:t>Sinclair S. Male infertility: nutritional and environmental considerations.  Altern Med Rev. 2000 Feb;5(1):28-38. </a:t>
            </a:r>
            <a:endParaRPr lang="en-CA" sz="800" dirty="0"/>
          </a:p>
          <a:p>
            <a:pPr marL="171450" indent="-171450">
              <a:spcAft>
                <a:spcPts val="0"/>
              </a:spcAft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CA" sz="800" dirty="0"/>
              <a:t>Takasaki A, Tamura H, Miwa I, </a:t>
            </a:r>
            <a:r>
              <a:rPr lang="en-CA" sz="800" dirty="0" err="1"/>
              <a:t>Taketani</a:t>
            </a:r>
            <a:r>
              <a:rPr lang="en-CA" sz="800" dirty="0"/>
              <a:t> T, Shimamura K, </a:t>
            </a:r>
            <a:r>
              <a:rPr lang="en-CA" sz="800" dirty="0" err="1"/>
              <a:t>Sugino</a:t>
            </a:r>
            <a:r>
              <a:rPr lang="en-CA" sz="800" dirty="0"/>
              <a:t> N (April 2010). “Endometrial growth and uterine blood flow: a pilot study for improving endometrial thickness in the patients with a thin endometrium”. </a:t>
            </a:r>
            <a:r>
              <a:rPr lang="en-CA" sz="800" dirty="0" err="1"/>
              <a:t>Fertil</a:t>
            </a:r>
            <a:r>
              <a:rPr lang="en-CA" sz="800" dirty="0"/>
              <a:t>. </a:t>
            </a:r>
            <a:r>
              <a:rPr lang="en-CA" sz="800" dirty="0" err="1"/>
              <a:t>Steril</a:t>
            </a:r>
            <a:r>
              <a:rPr lang="en-CA" sz="800" dirty="0"/>
              <a:t>. 93 (6): 1851–8. </a:t>
            </a:r>
          </a:p>
          <a:p>
            <a:pPr marL="171450" indent="-171450">
              <a:spcAft>
                <a:spcPts val="0"/>
              </a:spcAft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CA" sz="800" dirty="0" err="1"/>
              <a:t>Tolstrup</a:t>
            </a:r>
            <a:r>
              <a:rPr lang="en-CA" sz="800" dirty="0"/>
              <a:t> JS, </a:t>
            </a:r>
            <a:r>
              <a:rPr lang="en-CA" sz="800" dirty="0" err="1"/>
              <a:t>Kjaer</a:t>
            </a:r>
            <a:r>
              <a:rPr lang="en-CA" sz="800" dirty="0"/>
              <a:t> S, Holst C, Sharif H, Munk C, Osler M, et al. Alcohol use as predictor for infertility in a representative population of Danish women. Acta </a:t>
            </a:r>
            <a:r>
              <a:rPr lang="en-CA" sz="800" dirty="0" err="1"/>
              <a:t>Obs</a:t>
            </a:r>
            <a:r>
              <a:rPr lang="en-CA" sz="800" dirty="0"/>
              <a:t> </a:t>
            </a:r>
            <a:r>
              <a:rPr lang="en-CA" sz="800" dirty="0" err="1"/>
              <a:t>Gynecol</a:t>
            </a:r>
            <a:r>
              <a:rPr lang="en-CA" sz="800" dirty="0"/>
              <a:t> Scand.2003;82:744–9.</a:t>
            </a:r>
          </a:p>
          <a:p>
            <a:pPr marL="171450" indent="-171450">
              <a:spcAft>
                <a:spcPts val="0"/>
              </a:spcAft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CA" sz="800" dirty="0"/>
              <a:t>Wise L, Rothman K, Mikkelsen E, </a:t>
            </a:r>
            <a:r>
              <a:rPr lang="en-CA" sz="800" dirty="0" err="1"/>
              <a:t>Sørensen</a:t>
            </a:r>
            <a:r>
              <a:rPr lang="en-CA" sz="800" dirty="0"/>
              <a:t> H, Riis A, Hatch E. A prospective cohort study of physical activity and time to pregnancy. Fertility and Sterility. 2012;97(5):1136-1142.e4.</a:t>
            </a:r>
          </a:p>
          <a:p>
            <a:pPr marL="171450" indent="-171450">
              <a:spcAft>
                <a:spcPts val="0"/>
              </a:spcAft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800" dirty="0"/>
              <a:t>Wong, W.Y., et al. Effects of folic acid and zinc sulfate on male factor subfertility: a double-blind, randomized, placebo-controlled trial. </a:t>
            </a:r>
            <a:r>
              <a:rPr lang="en-US" sz="800" dirty="0" err="1"/>
              <a:t>Fertil</a:t>
            </a:r>
            <a:r>
              <a:rPr lang="en-US" sz="800" dirty="0"/>
              <a:t>. </a:t>
            </a:r>
            <a:r>
              <a:rPr lang="en-US" sz="800" dirty="0" err="1"/>
              <a:t>Steril</a:t>
            </a:r>
            <a:r>
              <a:rPr lang="en-US" sz="800" dirty="0"/>
              <a:t>. 2002, 77, 491–498.</a:t>
            </a:r>
          </a:p>
          <a:p>
            <a:pPr marL="171450" indent="-171450">
              <a:spcAft>
                <a:spcPts val="0"/>
              </a:spcAft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800" dirty="0"/>
              <a:t>Xu et al. Pretreatment with coenzyme Q10 improves ovarian response and embryo quality in low-prognosis young women with decreased ovarian reserve: a randomized controlled trial. Reproductive Biology and Endocrinology (2018) 16:29</a:t>
            </a:r>
            <a:endParaRPr lang="en-CA" sz="1050" dirty="0"/>
          </a:p>
        </p:txBody>
      </p:sp>
    </p:spTree>
    <p:extLst>
      <p:ext uri="{BB962C8B-B14F-4D97-AF65-F5344CB8AC3E}">
        <p14:creationId xmlns:p14="http://schemas.microsoft.com/office/powerpoint/2010/main" val="7336986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outdoor, sky&#10;&#10;Description automatically generated">
            <a:extLst>
              <a:ext uri="{FF2B5EF4-FFF2-40B4-BE49-F238E27FC236}">
                <a16:creationId xmlns:a16="http://schemas.microsoft.com/office/drawing/2014/main" id="{70AE4DD1-914A-48CE-A818-C0ADFD59B43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1405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850029" y="1961747"/>
            <a:ext cx="7917791" cy="4187262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6600" cap="none" dirty="0"/>
            </a:br>
            <a:br>
              <a:rPr lang="en-US" sz="6600" cap="none" dirty="0"/>
            </a:br>
            <a:br>
              <a:rPr lang="en-US" sz="6600" cap="none" dirty="0"/>
            </a:br>
            <a:br>
              <a:rPr lang="en-US" sz="6600" cap="none" dirty="0"/>
            </a:br>
            <a:br>
              <a:rPr lang="en-US" sz="6600" cap="none" dirty="0"/>
            </a:br>
            <a:br>
              <a:rPr lang="en-US" sz="6600" cap="none" dirty="0"/>
            </a:br>
            <a:br>
              <a:rPr lang="en-US" sz="4000" b="0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 Neue Medium"/>
                <a:cs typeface="Helvetica Neue Medium"/>
              </a:rPr>
            </a:br>
            <a:br>
              <a:rPr lang="en-US" sz="2667" b="0" cap="none" dirty="0">
                <a:solidFill>
                  <a:schemeClr val="tx1">
                    <a:lumMod val="85000"/>
                    <a:lumOff val="15000"/>
                  </a:schemeClr>
                </a:solidFill>
                <a:cs typeface="Helvetica Neue Light"/>
              </a:rPr>
            </a:br>
            <a:r>
              <a:rPr lang="en-US" sz="2667" b="0" cap="none" dirty="0">
                <a:solidFill>
                  <a:schemeClr val="tx1">
                    <a:lumMod val="50000"/>
                    <a:lumOff val="50000"/>
                  </a:schemeClr>
                </a:solidFill>
                <a:cs typeface="Helvetica Neue Light"/>
              </a:rPr>
              <a:t>	 </a:t>
            </a:r>
            <a:br>
              <a:rPr lang="en-US" sz="2800" b="0" cap="none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UltraLight"/>
                <a:cs typeface="Helvetica Neue UltraLight"/>
              </a:rPr>
            </a:br>
            <a:endParaRPr lang="en-US" sz="2000" b="0" cap="none" dirty="0">
              <a:solidFill>
                <a:schemeClr val="tx1">
                  <a:lumMod val="50000"/>
                  <a:lumOff val="50000"/>
                </a:schemeClr>
              </a:solidFill>
              <a:latin typeface="Helvetica Neue UltraLight"/>
              <a:cs typeface="Helvetica Neue UltraLigh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45450" y="4282819"/>
            <a:ext cx="3676650" cy="52322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chemeClr val="bg1"/>
                </a:solidFill>
                <a:latin typeface="Fira Sans" panose="020B0503050000020004" pitchFamily="34" charset="0"/>
                <a:cs typeface="Helvetica Neue"/>
              </a:rPr>
              <a:t>Dr. Tori Hudson, ND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EFEE5374-EFC1-46CC-BB0D-B45660383E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6180" y="4117084"/>
            <a:ext cx="3676650" cy="18383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AC72289-EB55-441B-B6B0-30B3B7817EAB}"/>
              </a:ext>
            </a:extLst>
          </p:cNvPr>
          <p:cNvSpPr txBox="1"/>
          <p:nvPr/>
        </p:nvSpPr>
        <p:spPr>
          <a:xfrm>
            <a:off x="1677223" y="1654421"/>
            <a:ext cx="57816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Fira Sans" panose="020B0503050000020004" pitchFamily="34" charset="0"/>
                <a:cs typeface="Helvetica Neue"/>
              </a:rPr>
              <a:t>Thank you !</a:t>
            </a:r>
            <a:endParaRPr lang="en-CA" sz="5400" b="1" dirty="0">
              <a:solidFill>
                <a:schemeClr val="bg1"/>
              </a:solidFill>
              <a:latin typeface="Fira Sans" panose="020B05030500000200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0324E8A-665F-44DB-B88E-2F692CE63AAF}"/>
              </a:ext>
            </a:extLst>
          </p:cNvPr>
          <p:cNvSpPr/>
          <p:nvPr/>
        </p:nvSpPr>
        <p:spPr>
          <a:xfrm>
            <a:off x="4477455" y="4076292"/>
            <a:ext cx="45719" cy="19199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705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80982" y="1767618"/>
            <a:ext cx="7182035" cy="3872270"/>
          </a:xfrm>
        </p:spPr>
        <p:txBody>
          <a:bodyPr>
            <a:normAutofit/>
          </a:bodyPr>
          <a:lstStyle/>
          <a:p>
            <a:pPr marL="342900" indent="-34290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CA" dirty="0"/>
              <a:t>Age</a:t>
            </a:r>
          </a:p>
          <a:p>
            <a:pPr marL="342900" indent="-34290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CA" dirty="0"/>
              <a:t>Inflammation</a:t>
            </a:r>
          </a:p>
          <a:p>
            <a:pPr marL="342900" indent="-34290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CA" dirty="0"/>
              <a:t>Toxins</a:t>
            </a:r>
          </a:p>
          <a:p>
            <a:pPr marL="342900" indent="-34290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CA" dirty="0"/>
              <a:t>Smoking</a:t>
            </a:r>
          </a:p>
          <a:p>
            <a:pPr marL="342900" indent="-34290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CA" dirty="0"/>
              <a:t>Recreational/ prescription drugs</a:t>
            </a:r>
          </a:p>
          <a:p>
            <a:pPr marL="342900" indent="-34290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CA" dirty="0"/>
              <a:t>Hormonal imbalances</a:t>
            </a:r>
          </a:p>
          <a:p>
            <a:pPr marL="342900" indent="-34290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CA" dirty="0"/>
              <a:t>Sedentary lifestyle</a:t>
            </a:r>
          </a:p>
          <a:p>
            <a:pPr marL="342900" indent="-34290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CA" dirty="0"/>
              <a:t>Poor diet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850A5241-2C2B-449A-986E-1572B6C87F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741789"/>
            <a:ext cx="9144000" cy="111621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E561FB0-6035-4773-97DD-9F439742B71C}"/>
              </a:ext>
            </a:extLst>
          </p:cNvPr>
          <p:cNvSpPr txBox="1"/>
          <p:nvPr/>
        </p:nvSpPr>
        <p:spPr>
          <a:xfrm>
            <a:off x="0" y="381001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000" b="1" dirty="0">
                <a:solidFill>
                  <a:srgbClr val="0A3471"/>
                </a:solidFill>
                <a:latin typeface="Fira Sans" panose="020B0503050000020004" pitchFamily="34" charset="0"/>
              </a:rPr>
              <a:t>Contributors to Reduced Quality of Gametes</a:t>
            </a:r>
            <a:endParaRPr lang="en-CA" sz="4000" dirty="0"/>
          </a:p>
        </p:txBody>
      </p:sp>
    </p:spTree>
    <p:extLst>
      <p:ext uri="{BB962C8B-B14F-4D97-AF65-F5344CB8AC3E}">
        <p14:creationId xmlns:p14="http://schemas.microsoft.com/office/powerpoint/2010/main" val="3338155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80982" y="2273645"/>
            <a:ext cx="7182035" cy="2999691"/>
          </a:xfrm>
        </p:spPr>
        <p:txBody>
          <a:bodyPr>
            <a:normAutofit/>
          </a:bodyPr>
          <a:lstStyle/>
          <a:p>
            <a:pPr marL="342900" indent="-34290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CA" dirty="0"/>
              <a:t>As women age there are several contributors that can have a negative impact on egg quality</a:t>
            </a:r>
          </a:p>
          <a:p>
            <a:pPr marL="800100" lvl="1" indent="-342900">
              <a:buClr>
                <a:srgbClr val="00B0F0"/>
              </a:buClr>
              <a:buSzPct val="60000"/>
            </a:pPr>
            <a:r>
              <a:rPr lang="en-CA" dirty="0"/>
              <a:t>Decrease in serum androgens</a:t>
            </a:r>
          </a:p>
          <a:p>
            <a:pPr marL="800100" lvl="1" indent="-342900">
              <a:buClr>
                <a:srgbClr val="00B0F0"/>
              </a:buClr>
              <a:buSzPct val="60000"/>
            </a:pPr>
            <a:r>
              <a:rPr lang="en-CA" dirty="0"/>
              <a:t>Increased oxidative damage</a:t>
            </a:r>
          </a:p>
          <a:p>
            <a:pPr marL="800100" lvl="1" indent="-342900">
              <a:buClr>
                <a:srgbClr val="00B0F0"/>
              </a:buClr>
              <a:buSzPct val="60000"/>
            </a:pPr>
            <a:r>
              <a:rPr lang="en-CA" dirty="0"/>
              <a:t>Increased mitochondrial stress</a:t>
            </a:r>
          </a:p>
          <a:p>
            <a:pPr marL="800100" lvl="1" indent="-342900">
              <a:buClr>
                <a:srgbClr val="00B0F0"/>
              </a:buClr>
              <a:buSzPct val="60000"/>
            </a:pPr>
            <a:r>
              <a:rPr lang="en-CA" dirty="0"/>
              <a:t>Microbiome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850A5241-2C2B-449A-986E-1572B6C87F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741789"/>
            <a:ext cx="9144000" cy="111621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E561FB0-6035-4773-97DD-9F439742B71C}"/>
              </a:ext>
            </a:extLst>
          </p:cNvPr>
          <p:cNvSpPr txBox="1"/>
          <p:nvPr/>
        </p:nvSpPr>
        <p:spPr>
          <a:xfrm>
            <a:off x="0" y="381001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000" b="1" dirty="0">
                <a:solidFill>
                  <a:srgbClr val="0A3471"/>
                </a:solidFill>
                <a:latin typeface="Fira Sans" panose="020B0503050000020004" pitchFamily="34" charset="0"/>
              </a:rPr>
              <a:t>Things to Consider for </a:t>
            </a:r>
            <a:br>
              <a:rPr lang="en-CA" sz="4000" b="1" dirty="0">
                <a:solidFill>
                  <a:srgbClr val="0A3471"/>
                </a:solidFill>
                <a:latin typeface="Fira Sans" panose="020B0503050000020004" pitchFamily="34" charset="0"/>
              </a:rPr>
            </a:br>
            <a:r>
              <a:rPr lang="en-CA" sz="4000" b="1" dirty="0">
                <a:solidFill>
                  <a:srgbClr val="0A3471"/>
                </a:solidFill>
                <a:latin typeface="Fira Sans" panose="020B0503050000020004" pitchFamily="34" charset="0"/>
              </a:rPr>
              <a:t>Oocyte Quality</a:t>
            </a:r>
            <a:endParaRPr lang="en-CA" sz="4000" dirty="0"/>
          </a:p>
        </p:txBody>
      </p:sp>
    </p:spTree>
    <p:extLst>
      <p:ext uri="{BB962C8B-B14F-4D97-AF65-F5344CB8AC3E}">
        <p14:creationId xmlns:p14="http://schemas.microsoft.com/office/powerpoint/2010/main" val="3624417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74955" y="1324714"/>
            <a:ext cx="4247965" cy="4242802"/>
          </a:xfrm>
        </p:spPr>
        <p:txBody>
          <a:bodyPr>
            <a:normAutofit fontScale="92500"/>
          </a:bodyPr>
          <a:lstStyle/>
          <a:p>
            <a:pPr marL="342900" indent="-342900">
              <a:lnSpc>
                <a:spcPct val="11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CA" sz="2200" dirty="0"/>
              <a:t>The embryo derives all of its mitochondria from the oocyte	</a:t>
            </a:r>
          </a:p>
          <a:p>
            <a:pPr marL="342900" indent="-342900">
              <a:lnSpc>
                <a:spcPct val="11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CA" sz="2200" dirty="0"/>
              <a:t>As the cell grows, the number of mitochondria increases, reaching a peak at ovulation from 6000 mitochondria to 300-400K		</a:t>
            </a:r>
          </a:p>
          <a:p>
            <a:pPr marL="342900" indent="-342900">
              <a:lnSpc>
                <a:spcPct val="11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CA" sz="2200" dirty="0"/>
              <a:t>These will be the only mitochondria present in the embryo until after implantation (Meldrum et al, 2016)</a:t>
            </a:r>
            <a:r>
              <a:rPr lang="en-CA" sz="2400" dirty="0"/>
              <a:t>	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73617243-DF55-469D-8445-413CB172E1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741789"/>
            <a:ext cx="9144000" cy="11162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8C43AF7-F3C9-4C69-82D8-3F70A7BDF9BA}"/>
              </a:ext>
            </a:extLst>
          </p:cNvPr>
          <p:cNvSpPr txBox="1"/>
          <p:nvPr/>
        </p:nvSpPr>
        <p:spPr>
          <a:xfrm>
            <a:off x="1" y="381001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A3471"/>
                </a:solidFill>
                <a:latin typeface="Fira Sans" panose="020B0503050000020004" pitchFamily="34" charset="0"/>
              </a:rPr>
              <a:t>Mitochondria in the Oocyte</a:t>
            </a:r>
            <a:endParaRPr lang="en-CA" sz="4400" dirty="0"/>
          </a:p>
        </p:txBody>
      </p:sp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50CC992E-61D7-EBC8-1554-2827E8980C6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719" y="2268549"/>
            <a:ext cx="4422962" cy="223243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4160F9D-330F-90E5-4F29-3F358131B89E}"/>
              </a:ext>
            </a:extLst>
          </p:cNvPr>
          <p:cNvSpPr txBox="1"/>
          <p:nvPr/>
        </p:nvSpPr>
        <p:spPr>
          <a:xfrm>
            <a:off x="5098855" y="5663229"/>
            <a:ext cx="403729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100" dirty="0"/>
              <a:t>Image sourced from https://courses.washington.edu/conj/bess/female/female.html</a:t>
            </a:r>
          </a:p>
        </p:txBody>
      </p:sp>
    </p:spTree>
    <p:extLst>
      <p:ext uri="{BB962C8B-B14F-4D97-AF65-F5344CB8AC3E}">
        <p14:creationId xmlns:p14="http://schemas.microsoft.com/office/powerpoint/2010/main" val="1235612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8625" y="1581150"/>
            <a:ext cx="5107202" cy="4373563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mitochondria will spread out through the rapidly dividing cells of the newly forming embryo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If healthy levels of mitochondria are present this will lead to optimal ATP production and better quality embryos (</a:t>
            </a:r>
            <a:r>
              <a:rPr lang="en-US" sz="2400" dirty="0" err="1"/>
              <a:t>Benkhalifa</a:t>
            </a:r>
            <a:r>
              <a:rPr lang="en-US" sz="2400" dirty="0"/>
              <a:t> et al, 2014)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D976A537-568A-4A12-8E85-BF8C31E394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741789"/>
            <a:ext cx="9144000" cy="11162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1251621-F36F-42ED-985D-F825287689D7}"/>
              </a:ext>
            </a:extLst>
          </p:cNvPr>
          <p:cNvSpPr txBox="1"/>
          <p:nvPr/>
        </p:nvSpPr>
        <p:spPr>
          <a:xfrm>
            <a:off x="1" y="381001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A3471"/>
                </a:solidFill>
                <a:latin typeface="Fira Sans" panose="020B0503050000020004" pitchFamily="34" charset="0"/>
              </a:rPr>
              <a:t>Mitochondria</a:t>
            </a:r>
            <a:endParaRPr lang="en-CA" sz="4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9AF86A-89A2-4FA8-967C-B9441D95BAE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375" y="2109819"/>
            <a:ext cx="3048000" cy="165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9478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42925" y="1368226"/>
            <a:ext cx="8058150" cy="4373563"/>
          </a:xfrm>
        </p:spPr>
        <p:txBody>
          <a:bodyPr>
            <a:normAutofit/>
          </a:bodyPr>
          <a:lstStyle/>
          <a:p>
            <a:r>
              <a:rPr lang="en-CA" sz="2200" dirty="0"/>
              <a:t>Why are mitochondria  important?</a:t>
            </a:r>
          </a:p>
          <a:p>
            <a:pPr lvl="1"/>
            <a:r>
              <a:rPr lang="en-CA" sz="2200" dirty="0"/>
              <a:t>Mitochondrial DNA is more susceptible to mutation</a:t>
            </a:r>
          </a:p>
          <a:p>
            <a:pPr lvl="2">
              <a:buSzPct val="60000"/>
            </a:pPr>
            <a:r>
              <a:rPr lang="en-CA" sz="2200" dirty="0"/>
              <a:t>10-20 fold higher rate then nuclear DNA</a:t>
            </a:r>
          </a:p>
          <a:p>
            <a:pPr lvl="1"/>
            <a:r>
              <a:rPr lang="en-CA" sz="2200" dirty="0"/>
              <a:t>Mitochondria have a more difficult time undergoing repair</a:t>
            </a:r>
          </a:p>
          <a:p>
            <a:pPr lvl="1"/>
            <a:r>
              <a:rPr lang="en-CA" sz="2200" dirty="0"/>
              <a:t>As women age they are constantly exposed to low levels of free radicals and have reduced mitochondrial function leading to less ATP production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0C079082-1DBA-455B-9D33-5E8FEB3A57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741789"/>
            <a:ext cx="9144000" cy="11162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AAD4CD6-15C1-4675-906D-10832E5C6040}"/>
              </a:ext>
            </a:extLst>
          </p:cNvPr>
          <p:cNvSpPr txBox="1"/>
          <p:nvPr/>
        </p:nvSpPr>
        <p:spPr>
          <a:xfrm>
            <a:off x="1" y="381001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A3471"/>
                </a:solidFill>
                <a:latin typeface="Fira Sans" panose="020B0503050000020004" pitchFamily="34" charset="0"/>
              </a:rPr>
              <a:t>Mitochondria</a:t>
            </a:r>
            <a:endParaRPr lang="en-CA" sz="4400" dirty="0"/>
          </a:p>
        </p:txBody>
      </p:sp>
    </p:spTree>
    <p:extLst>
      <p:ext uri="{BB962C8B-B14F-4D97-AF65-F5344CB8AC3E}">
        <p14:creationId xmlns:p14="http://schemas.microsoft.com/office/powerpoint/2010/main" val="30456272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42925" y="1368226"/>
            <a:ext cx="8058150" cy="4373563"/>
          </a:xfrm>
        </p:spPr>
        <p:txBody>
          <a:bodyPr>
            <a:normAutofit/>
          </a:bodyPr>
          <a:lstStyle/>
          <a:p>
            <a:pPr marL="342900" indent="-34290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Improve hormonal balance</a:t>
            </a:r>
          </a:p>
          <a:p>
            <a:pPr marL="342900" indent="-34290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Optimize the environment the oocyte grows in:</a:t>
            </a:r>
          </a:p>
          <a:p>
            <a:pPr lvl="1">
              <a:buSzPct val="60000"/>
            </a:pPr>
            <a:r>
              <a:rPr lang="en-US" sz="2400" dirty="0"/>
              <a:t>Reducing free radicals</a:t>
            </a:r>
          </a:p>
          <a:p>
            <a:pPr lvl="1">
              <a:buSzPct val="60000"/>
            </a:pPr>
            <a:r>
              <a:rPr lang="en-US" sz="2400" dirty="0"/>
              <a:t>Nourishing mitochondria</a:t>
            </a:r>
          </a:p>
          <a:p>
            <a:pPr lvl="1">
              <a:buSzPct val="60000"/>
            </a:pPr>
            <a:r>
              <a:rPr lang="en-US" sz="2400" dirty="0"/>
              <a:t>Improve pelvic blood flow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0C079082-1DBA-455B-9D33-5E8FEB3A57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741789"/>
            <a:ext cx="9144000" cy="11162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AAD4CD6-15C1-4675-906D-10832E5C6040}"/>
              </a:ext>
            </a:extLst>
          </p:cNvPr>
          <p:cNvSpPr txBox="1"/>
          <p:nvPr/>
        </p:nvSpPr>
        <p:spPr>
          <a:xfrm>
            <a:off x="1" y="381001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A3471"/>
                </a:solidFill>
                <a:latin typeface="Fira Sans" panose="020B0503050000020004" pitchFamily="34" charset="0"/>
              </a:rPr>
              <a:t>How can we Impact Oocyte Quality</a:t>
            </a:r>
            <a:endParaRPr lang="en-CA" sz="4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7EAD92-A6F5-1E06-8676-1878521F6ED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8501" y="2585001"/>
            <a:ext cx="3062208" cy="233238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21AB601-AB7A-5E38-0365-0D8651E5E34F}"/>
              </a:ext>
            </a:extLst>
          </p:cNvPr>
          <p:cNvSpPr txBox="1"/>
          <p:nvPr/>
        </p:nvSpPr>
        <p:spPr>
          <a:xfrm>
            <a:off x="6962677" y="4917383"/>
            <a:ext cx="18288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00" dirty="0"/>
              <a:t>Image sourced from: https://www.researchgate.net/figure/51648372_fig1_Schematic-picture-of-an-ovarian-antral-follicle-in-mono-ovulant-species-cells-are</a:t>
            </a:r>
          </a:p>
        </p:txBody>
      </p:sp>
    </p:spTree>
    <p:extLst>
      <p:ext uri="{BB962C8B-B14F-4D97-AF65-F5344CB8AC3E}">
        <p14:creationId xmlns:p14="http://schemas.microsoft.com/office/powerpoint/2010/main" val="38589404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TM03457491[[fn=Metropolitan]]</Template>
  <TotalTime>69777</TotalTime>
  <Words>3989</Words>
  <Application>Microsoft Office PowerPoint</Application>
  <PresentationFormat>Letter Paper (8.5x11 in)</PresentationFormat>
  <Paragraphs>282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Arial</vt:lpstr>
      <vt:lpstr>Calibri</vt:lpstr>
      <vt:lpstr>Fira Sans</vt:lpstr>
      <vt:lpstr>Helvetica Neue</vt:lpstr>
      <vt:lpstr>Helvetica Neue Light</vt:lpstr>
      <vt:lpstr>Helvetica Neue Medium</vt:lpstr>
      <vt:lpstr>Helvetica Neue UltraLight</vt:lpstr>
      <vt:lpstr>Roboto</vt:lpstr>
      <vt:lpstr>Essential</vt:lpstr>
      <vt:lpstr>Fertility Optimization for Females and Males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</vt:lpstr>
    </vt:vector>
  </TitlesOfParts>
  <Company>Alpha Omega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Adriana Dolnyckyj</dc:creator>
  <cp:lastModifiedBy>Krystle Lussier</cp:lastModifiedBy>
  <cp:revision>782</cp:revision>
  <cp:lastPrinted>2015-10-26T18:26:36Z</cp:lastPrinted>
  <dcterms:created xsi:type="dcterms:W3CDTF">2015-10-15T13:05:32Z</dcterms:created>
  <dcterms:modified xsi:type="dcterms:W3CDTF">2022-11-15T15:10:55Z</dcterms:modified>
</cp:coreProperties>
</file>